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356" r:id="rId2"/>
    <p:sldId id="360" r:id="rId3"/>
    <p:sldId id="359" r:id="rId4"/>
    <p:sldId id="361" r:id="rId5"/>
    <p:sldId id="357" r:id="rId6"/>
    <p:sldId id="358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90" r:id="rId34"/>
    <p:sldId id="388" r:id="rId35"/>
    <p:sldId id="391" r:id="rId36"/>
    <p:sldId id="389" r:id="rId37"/>
    <p:sldId id="303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3"/>
    <p:restoredTop sz="76460"/>
  </p:normalViewPr>
  <p:slideViewPr>
    <p:cSldViewPr snapToGrid="0" snapToObjects="1">
      <p:cViewPr varScale="1">
        <p:scale>
          <a:sx n="77" d="100"/>
          <a:sy n="77" d="100"/>
        </p:scale>
        <p:origin x="528" y="17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E144-3B4E-BC4B-9BCE-BDFEE9890960}" type="datetimeFigureOut">
              <a:rPr lang="pl-PL" smtClean="0"/>
              <a:t>14.08.2019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41411-5632-704C-827B-BD6A39B572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19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Kosma Moczek, </a:t>
            </a:r>
            <a:r>
              <a:rPr lang="pl-PL" dirty="0" err="1"/>
              <a:t>aged</a:t>
            </a:r>
            <a:r>
              <a:rPr lang="pl-PL" dirty="0"/>
              <a:t> 32, Poland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Background</a:t>
            </a:r>
            <a:r>
              <a:rPr lang="pl-PL" dirty="0"/>
              <a:t> #1: </a:t>
            </a:r>
            <a:r>
              <a:rPr lang="pl-PL" dirty="0" err="1"/>
              <a:t>informal</a:t>
            </a:r>
            <a:r>
              <a:rPr lang="pl-PL" dirty="0"/>
              <a:t> </a:t>
            </a:r>
            <a:r>
              <a:rPr lang="pl-PL" dirty="0" err="1"/>
              <a:t>lead</a:t>
            </a:r>
            <a:r>
              <a:rPr lang="pl-PL" dirty="0"/>
              <a:t> of </a:t>
            </a:r>
            <a:r>
              <a:rPr lang="pl-PL" dirty="0" err="1"/>
              <a:t>self-advocacy</a:t>
            </a:r>
            <a:r>
              <a:rPr lang="pl-PL" dirty="0"/>
              <a:t> </a:t>
            </a:r>
            <a:r>
              <a:rPr lang="pl-PL" dirty="0" err="1"/>
              <a:t>movement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Background</a:t>
            </a:r>
            <a:r>
              <a:rPr lang="pl-PL" dirty="0"/>
              <a:t> #2: </a:t>
            </a:r>
            <a:r>
              <a:rPr lang="pl-PL" dirty="0" err="1"/>
              <a:t>friends</a:t>
            </a:r>
            <a:r>
              <a:rPr lang="pl-PL" dirty="0"/>
              <a:t> with top </a:t>
            </a:r>
            <a:r>
              <a:rPr lang="pl-PL" dirty="0" err="1"/>
              <a:t>class</a:t>
            </a:r>
            <a:r>
              <a:rPr lang="pl-PL" dirty="0"/>
              <a:t> </a:t>
            </a:r>
            <a:r>
              <a:rPr lang="pl-PL" dirty="0" err="1"/>
              <a:t>researchers</a:t>
            </a: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Background</a:t>
            </a:r>
            <a:r>
              <a:rPr lang="pl-PL" dirty="0"/>
              <a:t> #3: </a:t>
            </a:r>
            <a:r>
              <a:rPr lang="pl-PL" dirty="0" err="1"/>
              <a:t>I’m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engineer</a:t>
            </a:r>
            <a:r>
              <a:rPr lang="pl-PL" dirty="0"/>
              <a:t> and </a:t>
            </a:r>
            <a:r>
              <a:rPr lang="pl-PL" dirty="0" err="1"/>
              <a:t>systemizer</a:t>
            </a:r>
            <a:r>
              <a:rPr lang="pl-PL" dirty="0"/>
              <a:t> (hi </a:t>
            </a:r>
            <a:r>
              <a:rPr lang="pl-PL" dirty="0" err="1"/>
              <a:t>Maqqi</a:t>
            </a:r>
            <a:r>
              <a:rPr lang="pl-PL" dirty="0"/>
              <a:t>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Fact</a:t>
            </a:r>
            <a:r>
              <a:rPr lang="pl-PL" dirty="0"/>
              <a:t>: I </a:t>
            </a:r>
            <a:r>
              <a:rPr lang="pl-PL" dirty="0" err="1"/>
              <a:t>connect</a:t>
            </a:r>
            <a:r>
              <a:rPr lang="pl-PL" dirty="0"/>
              <a:t> the </a:t>
            </a:r>
            <a:r>
              <a:rPr lang="pl-PL" dirty="0" err="1"/>
              <a:t>dots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Fact</a:t>
            </a:r>
            <a:r>
              <a:rPr lang="pl-PL" dirty="0"/>
              <a:t>: The </a:t>
            </a:r>
            <a:r>
              <a:rPr lang="pl-PL" dirty="0" err="1"/>
              <a:t>dots</a:t>
            </a:r>
            <a:r>
              <a:rPr lang="pl-PL" dirty="0"/>
              <a:t> </a:t>
            </a:r>
            <a:r>
              <a:rPr lang="pl-PL" dirty="0" err="1"/>
              <a:t>around</a:t>
            </a:r>
            <a:r>
              <a:rPr lang="pl-PL" dirty="0"/>
              <a:t> </a:t>
            </a:r>
            <a:r>
              <a:rPr lang="pl-PL" dirty="0" err="1"/>
              <a:t>autism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historically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the </a:t>
            </a:r>
            <a:r>
              <a:rPr lang="pl-PL" dirty="0" err="1"/>
              <a:t>dots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wrong</a:t>
            </a:r>
            <a:r>
              <a:rPr lang="pl-PL" dirty="0"/>
              <a:t>. </a:t>
            </a:r>
            <a:r>
              <a:rPr lang="pl-PL" dirty="0" err="1"/>
              <a:t>Hence</a:t>
            </a:r>
            <a:r>
              <a:rPr lang="pl-PL" dirty="0"/>
              <a:t> the </a:t>
            </a:r>
            <a:r>
              <a:rPr lang="pl-PL" dirty="0" err="1"/>
              <a:t>topic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8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NT person </a:t>
            </a:r>
            <a:r>
              <a:rPr lang="pl-PL" dirty="0" err="1"/>
              <a:t>has</a:t>
            </a:r>
            <a:r>
              <a:rPr lang="pl-PL" dirty="0"/>
              <a:t> a problem? </a:t>
            </a:r>
            <a:r>
              <a:rPr lang="pl-PL" dirty="0" err="1"/>
              <a:t>Consult</a:t>
            </a:r>
            <a:r>
              <a:rPr lang="pl-PL" dirty="0"/>
              <a:t> the NT </a:t>
            </a:r>
            <a:r>
              <a:rPr lang="pl-PL" dirty="0" err="1"/>
              <a:t>knowledge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ND person </a:t>
            </a:r>
            <a:r>
              <a:rPr lang="pl-PL" dirty="0" err="1"/>
              <a:t>has</a:t>
            </a:r>
            <a:r>
              <a:rPr lang="pl-PL" dirty="0"/>
              <a:t> a problem? </a:t>
            </a:r>
            <a:r>
              <a:rPr lang="pl-PL" dirty="0" err="1"/>
              <a:t>Consult</a:t>
            </a:r>
            <a:r>
              <a:rPr lang="pl-PL" dirty="0"/>
              <a:t> the ND </a:t>
            </a:r>
            <a:r>
              <a:rPr lang="pl-PL" dirty="0" err="1"/>
              <a:t>knowledge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86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be </a:t>
            </a:r>
            <a:r>
              <a:rPr lang="pl-PL" dirty="0" err="1"/>
              <a:t>funny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didn’t</a:t>
            </a:r>
            <a:r>
              <a:rPr lang="pl-PL" dirty="0"/>
              <a:t> stop </a:t>
            </a:r>
            <a:r>
              <a:rPr lang="pl-PL" dirty="0" err="1"/>
              <a:t>us</a:t>
            </a:r>
            <a:r>
              <a:rPr lang="pl-PL" dirty="0"/>
              <a:t> from </a:t>
            </a:r>
            <a:r>
              <a:rPr lang="pl-PL" dirty="0" err="1"/>
              <a:t>treating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the </a:t>
            </a:r>
            <a:r>
              <a:rPr lang="pl-PL" dirty="0" err="1"/>
              <a:t>autism-related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Let’s</a:t>
            </a:r>
            <a:r>
              <a:rPr lang="pl-PL" dirty="0"/>
              <a:t> start with a bit of a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625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We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 the </a:t>
            </a:r>
            <a:r>
              <a:rPr lang="pl-PL" dirty="0" err="1"/>
              <a:t>cause</a:t>
            </a:r>
            <a:r>
              <a:rPr lang="pl-PL" dirty="0"/>
              <a:t>, but we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comorbid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as </a:t>
            </a:r>
            <a:r>
              <a:rPr lang="pl-PL" dirty="0" err="1"/>
              <a:t>well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We </a:t>
            </a:r>
            <a:r>
              <a:rPr lang="pl-PL" dirty="0" err="1"/>
              <a:t>attempt</a:t>
            </a:r>
            <a:r>
              <a:rPr lang="pl-PL" dirty="0"/>
              <a:t> to </a:t>
            </a:r>
            <a:r>
              <a:rPr lang="pl-PL" dirty="0" err="1"/>
              <a:t>throw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problems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model </a:t>
            </a:r>
            <a:r>
              <a:rPr lang="pl-PL" dirty="0" err="1"/>
              <a:t>represents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reality</a:t>
            </a:r>
            <a:r>
              <a:rPr lang="pl-PL" dirty="0"/>
              <a:t>… </a:t>
            </a:r>
            <a:r>
              <a:rPr lang="pl-PL" dirty="0" err="1"/>
              <a:t>it’s</a:t>
            </a:r>
            <a:r>
              <a:rPr lang="pl-PL" dirty="0"/>
              <a:t> not </a:t>
            </a:r>
            <a:r>
              <a:rPr lang="pl-PL" dirty="0" err="1"/>
              <a:t>working</a:t>
            </a:r>
            <a:r>
              <a:rPr lang="pl-PL" dirty="0"/>
              <a:t> </a:t>
            </a:r>
            <a:r>
              <a:rPr lang="pl-PL" dirty="0" err="1"/>
              <a:t>terribly</a:t>
            </a:r>
            <a:r>
              <a:rPr lang="pl-PL" dirty="0"/>
              <a:t> </a:t>
            </a:r>
            <a:r>
              <a:rPr lang="pl-PL" dirty="0" err="1"/>
              <a:t>well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Let’s</a:t>
            </a:r>
            <a:r>
              <a:rPr lang="pl-PL" dirty="0"/>
              <a:t> </a:t>
            </a:r>
            <a:r>
              <a:rPr lang="pl-PL" dirty="0" err="1"/>
              <a:t>fix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</a:t>
            </a:r>
            <a:r>
              <a:rPr lang="pl-PL" dirty="0" err="1"/>
              <a:t>little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704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We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It’s</a:t>
            </a:r>
            <a:r>
              <a:rPr lang="pl-PL" dirty="0"/>
              <a:t> hard to </a:t>
            </a:r>
            <a:r>
              <a:rPr lang="pl-PL" dirty="0" err="1"/>
              <a:t>argue</a:t>
            </a:r>
            <a:r>
              <a:rPr lang="pl-PL" dirty="0"/>
              <a:t> with.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But…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</a:t>
            </a:r>
            <a:r>
              <a:rPr lang="pl-PL" dirty="0" err="1"/>
              <a:t>existing</a:t>
            </a:r>
            <a:r>
              <a:rPr lang="pl-PL" dirty="0"/>
              <a:t> science of GI </a:t>
            </a:r>
            <a:r>
              <a:rPr lang="pl-PL" dirty="0" err="1"/>
              <a:t>problems</a:t>
            </a:r>
            <a:r>
              <a:rPr lang="pl-PL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we stop </a:t>
            </a:r>
            <a:r>
              <a:rPr lang="pl-PL" dirty="0" err="1"/>
              <a:t>trying</a:t>
            </a:r>
            <a:r>
              <a:rPr lang="pl-PL" dirty="0"/>
              <a:t> to be smart and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the </a:t>
            </a:r>
            <a:r>
              <a:rPr lang="pl-PL" dirty="0" err="1"/>
              <a:t>existing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08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would</a:t>
            </a:r>
            <a:r>
              <a:rPr lang="pl-PL" dirty="0"/>
              <a:t> </a:t>
            </a:r>
            <a:r>
              <a:rPr lang="pl-PL" dirty="0" err="1"/>
              <a:t>happen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a </a:t>
            </a:r>
            <a:r>
              <a:rPr lang="pl-PL" dirty="0" err="1"/>
              <a:t>neurotypical</a:t>
            </a:r>
            <a:r>
              <a:rPr lang="pl-PL" dirty="0"/>
              <a:t> person </a:t>
            </a:r>
            <a:r>
              <a:rPr lang="pl-PL" dirty="0" err="1"/>
              <a:t>came</a:t>
            </a:r>
            <a:r>
              <a:rPr lang="pl-PL" dirty="0"/>
              <a:t> to a </a:t>
            </a:r>
            <a:r>
              <a:rPr lang="pl-PL" dirty="0" err="1"/>
              <a:t>doctor</a:t>
            </a:r>
            <a:r>
              <a:rPr lang="pl-PL" dirty="0"/>
              <a:t> with GI </a:t>
            </a:r>
            <a:r>
              <a:rPr lang="pl-PL" dirty="0" err="1"/>
              <a:t>problems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NOT A COMPLETE MODEL.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Low-hanging</a:t>
            </a:r>
            <a:r>
              <a:rPr lang="pl-PL" dirty="0"/>
              <a:t> </a:t>
            </a:r>
            <a:r>
              <a:rPr lang="pl-PL" dirty="0" err="1"/>
              <a:t>fruit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checked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„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stressed</a:t>
            </a:r>
            <a:r>
              <a:rPr lang="pl-PL" dirty="0"/>
              <a:t> </a:t>
            </a:r>
            <a:r>
              <a:rPr lang="pl-PL" dirty="0" err="1"/>
              <a:t>recently</a:t>
            </a:r>
            <a:r>
              <a:rPr lang="pl-PL" dirty="0"/>
              <a:t>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autism</a:t>
            </a:r>
            <a:r>
              <a:rPr lang="pl-PL" dirty="0"/>
              <a:t> </a:t>
            </a:r>
            <a:r>
              <a:rPr lang="pl-PL" dirty="0" err="1"/>
              <a:t>comes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play</a:t>
            </a:r>
            <a:r>
              <a:rPr lang="pl-PL" dirty="0"/>
              <a:t>,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lose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minds</a:t>
            </a:r>
            <a:r>
              <a:rPr lang="pl-PL" dirty="0"/>
              <a:t> and go </a:t>
            </a:r>
            <a:r>
              <a:rPr lang="pl-PL" dirty="0" err="1"/>
              <a:t>against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logic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04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How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A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path</a:t>
            </a:r>
            <a:r>
              <a:rPr lang="pl-PL" dirty="0"/>
              <a:t> </a:t>
            </a:r>
            <a:r>
              <a:rPr lang="pl-PL" dirty="0" err="1"/>
              <a:t>explains</a:t>
            </a:r>
            <a:r>
              <a:rPr lang="pl-PL" dirty="0"/>
              <a:t> *a lot*.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And </a:t>
            </a:r>
            <a:r>
              <a:rPr lang="pl-PL" dirty="0" err="1"/>
              <a:t>guess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21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aligns</a:t>
            </a:r>
            <a:r>
              <a:rPr lang="pl-PL" dirty="0"/>
              <a:t> with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practice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In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, </a:t>
            </a:r>
            <a:r>
              <a:rPr lang="pl-PL" dirty="0" err="1"/>
              <a:t>overfocusing</a:t>
            </a:r>
            <a:r>
              <a:rPr lang="pl-PL" dirty="0"/>
              <a:t> on the </a:t>
            </a:r>
            <a:r>
              <a:rPr lang="pl-PL" dirty="0" err="1"/>
              <a:t>eating</a:t>
            </a:r>
            <a:r>
              <a:rPr lang="pl-PL" dirty="0"/>
              <a:t>/GI </a:t>
            </a:r>
            <a:r>
              <a:rPr lang="pl-PL" dirty="0" err="1"/>
              <a:t>side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</a:t>
            </a:r>
            <a:r>
              <a:rPr lang="pl-PL" dirty="0" err="1"/>
              <a:t>things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stressful</a:t>
            </a:r>
            <a:r>
              <a:rPr lang="pl-PL" dirty="0"/>
              <a:t>,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deepening</a:t>
            </a:r>
            <a:r>
              <a:rPr lang="pl-PL" dirty="0"/>
              <a:t> the </a:t>
            </a:r>
            <a:r>
              <a:rPr lang="pl-PL" dirty="0" err="1"/>
              <a:t>symptoms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WE LITERALLY APPLIED EXISTING KNOWLEDGE THAT’S BEEN KNOWN FOR CENTURIES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19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As I </a:t>
            </a:r>
            <a:r>
              <a:rPr lang="pl-PL" dirty="0" err="1"/>
              <a:t>mentioned</a:t>
            </a:r>
            <a:r>
              <a:rPr lang="pl-PL" dirty="0"/>
              <a:t>,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pl-PL" dirty="0" err="1"/>
              <a:t>obvious</a:t>
            </a:r>
            <a:r>
              <a:rPr lang="pl-PL" dirty="0"/>
              <a:t> in </a:t>
            </a:r>
            <a:r>
              <a:rPr lang="pl-PL" dirty="0" err="1"/>
              <a:t>hindsight</a:t>
            </a:r>
            <a:r>
              <a:rPr lang="pl-PL" dirty="0"/>
              <a:t>… but </a:t>
            </a:r>
            <a:r>
              <a:rPr lang="pl-PL" dirty="0" err="1"/>
              <a:t>someone</a:t>
            </a:r>
            <a:r>
              <a:rPr lang="pl-PL" dirty="0"/>
              <a:t>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connect</a:t>
            </a:r>
            <a:r>
              <a:rPr lang="pl-PL" dirty="0"/>
              <a:t> the </a:t>
            </a:r>
            <a:r>
              <a:rPr lang="pl-PL" dirty="0" err="1"/>
              <a:t>dots</a:t>
            </a:r>
            <a:r>
              <a:rPr lang="pl-PL" dirty="0"/>
              <a:t> </a:t>
            </a:r>
            <a:r>
              <a:rPr lang="pl-PL" dirty="0" err="1"/>
              <a:t>first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In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, </a:t>
            </a:r>
            <a:r>
              <a:rPr lang="pl-PL" dirty="0" err="1"/>
              <a:t>it’s</a:t>
            </a:r>
            <a:r>
              <a:rPr lang="pl-PL" dirty="0"/>
              <a:t> hard to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the </a:t>
            </a:r>
            <a:r>
              <a:rPr lang="pl-PL" dirty="0" err="1"/>
              <a:t>truth</a:t>
            </a:r>
            <a:r>
              <a:rPr lang="pl-PL" dirty="0"/>
              <a:t> </a:t>
            </a:r>
            <a:r>
              <a:rPr lang="pl-PL" dirty="0" err="1"/>
              <a:t>accepted</a:t>
            </a:r>
            <a:r>
              <a:rPr lang="pl-PL" dirty="0"/>
              <a:t>.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don’t</a:t>
            </a:r>
            <a:r>
              <a:rPr lang="pl-PL" dirty="0"/>
              <a:t> want </a:t>
            </a:r>
            <a:r>
              <a:rPr lang="pl-PL" dirty="0" err="1"/>
              <a:t>truth</a:t>
            </a:r>
            <a:r>
              <a:rPr lang="pl-PL" dirty="0"/>
              <a:t>, but </a:t>
            </a:r>
            <a:r>
              <a:rPr lang="pl-PL" dirty="0" err="1"/>
              <a:t>hope</a:t>
            </a:r>
            <a:r>
              <a:rPr lang="pl-PL" dirty="0"/>
              <a:t> and </a:t>
            </a:r>
            <a:r>
              <a:rPr lang="pl-PL" dirty="0" err="1"/>
              <a:t>miracles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It’s</a:t>
            </a:r>
            <a:r>
              <a:rPr lang="pl-PL" dirty="0"/>
              <a:t> hard to </a:t>
            </a:r>
            <a:r>
              <a:rPr lang="pl-PL" dirty="0" err="1"/>
              <a:t>see</a:t>
            </a:r>
            <a:r>
              <a:rPr lang="pl-PL" dirty="0"/>
              <a:t> the big </a:t>
            </a:r>
            <a:r>
              <a:rPr lang="pl-PL" dirty="0" err="1"/>
              <a:t>picture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you’re</a:t>
            </a:r>
            <a:r>
              <a:rPr lang="pl-PL" dirty="0"/>
              <a:t> in immediate </a:t>
            </a:r>
            <a:r>
              <a:rPr lang="pl-PL" dirty="0" err="1"/>
              <a:t>distress</a:t>
            </a:r>
            <a:r>
              <a:rPr lang="pl-PL" dirty="0"/>
              <a:t> and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the immediate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enough</a:t>
            </a:r>
            <a:r>
              <a:rPr lang="pl-PL" dirty="0"/>
              <a:t> </a:t>
            </a:r>
            <a:r>
              <a:rPr lang="pl-PL" dirty="0" err="1"/>
              <a:t>dots</a:t>
            </a:r>
            <a:r>
              <a:rPr lang="pl-PL" dirty="0"/>
              <a:t>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easy</a:t>
            </a:r>
            <a:r>
              <a:rPr lang="pl-PL" dirty="0"/>
              <a:t> to </a:t>
            </a:r>
            <a:r>
              <a:rPr lang="pl-PL" dirty="0" err="1"/>
              <a:t>either</a:t>
            </a:r>
            <a:r>
              <a:rPr lang="pl-PL" dirty="0"/>
              <a:t> start </a:t>
            </a:r>
            <a:r>
              <a:rPr lang="pl-PL" dirty="0" err="1"/>
              <a:t>inventing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false</a:t>
            </a:r>
            <a:r>
              <a:rPr lang="pl-PL" dirty="0"/>
              <a:t> </a:t>
            </a:r>
            <a:r>
              <a:rPr lang="pl-PL" dirty="0" err="1"/>
              <a:t>conclusions</a:t>
            </a:r>
            <a:r>
              <a:rPr lang="pl-PL" dirty="0"/>
              <a:t> (</a:t>
            </a:r>
            <a:r>
              <a:rPr lang="pl-PL" dirty="0" err="1"/>
              <a:t>drawing</a:t>
            </a:r>
            <a:r>
              <a:rPr lang="pl-PL" dirty="0"/>
              <a:t> lines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should</a:t>
            </a:r>
            <a:r>
              <a:rPr lang="pl-PL" dirty="0"/>
              <a:t> be </a:t>
            </a:r>
            <a:r>
              <a:rPr lang="pl-PL" dirty="0" err="1"/>
              <a:t>none</a:t>
            </a:r>
            <a:r>
              <a:rPr lang="pl-PL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032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connect</a:t>
            </a:r>
            <a:r>
              <a:rPr lang="pl-PL" dirty="0"/>
              <a:t> </a:t>
            </a:r>
            <a:r>
              <a:rPr lang="pl-PL" dirty="0" err="1"/>
              <a:t>dots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dots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</a:t>
            </a:r>
            <a:r>
              <a:rPr lang="pl-PL" dirty="0" err="1"/>
              <a:t>domain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1144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I’m</a:t>
            </a:r>
            <a:r>
              <a:rPr lang="pl-PL" dirty="0"/>
              <a:t> </a:t>
            </a:r>
            <a:r>
              <a:rPr lang="pl-PL" dirty="0" err="1"/>
              <a:t>always</a:t>
            </a:r>
            <a:r>
              <a:rPr lang="pl-PL" dirty="0"/>
              <a:t> wary of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invented</a:t>
            </a:r>
            <a:r>
              <a:rPr lang="pl-PL" dirty="0"/>
              <a:t> term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starts</a:t>
            </a:r>
            <a:r>
              <a:rPr lang="pl-PL" dirty="0"/>
              <a:t> with „</a:t>
            </a:r>
            <a:r>
              <a:rPr lang="pl-PL" dirty="0" err="1"/>
              <a:t>autistic</a:t>
            </a:r>
            <a:r>
              <a:rPr lang="pl-PL" dirty="0"/>
              <a:t>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me </a:t>
            </a:r>
            <a:r>
              <a:rPr lang="pl-PL" dirty="0" err="1"/>
              <a:t>wrong</a:t>
            </a:r>
            <a:r>
              <a:rPr lang="pl-PL" dirty="0"/>
              <a:t>: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describing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experiences</a:t>
            </a:r>
            <a:r>
              <a:rPr lang="pl-PL" dirty="0"/>
              <a:t> and </a:t>
            </a:r>
            <a:r>
              <a:rPr lang="pl-PL" dirty="0" err="1"/>
              <a:t>trying</a:t>
            </a:r>
            <a:r>
              <a:rPr lang="pl-PL" dirty="0"/>
              <a:t> to form a </a:t>
            </a:r>
            <a:r>
              <a:rPr lang="pl-PL" dirty="0" err="1"/>
              <a:t>vocabulary</a:t>
            </a:r>
            <a:r>
              <a:rPr lang="pl-PL" dirty="0"/>
              <a:t>, but </a:t>
            </a:r>
            <a:r>
              <a:rPr lang="pl-PL" dirty="0" err="1"/>
              <a:t>at</a:t>
            </a:r>
            <a:r>
              <a:rPr lang="pl-PL" dirty="0"/>
              <a:t> the same </a:t>
            </a:r>
            <a:r>
              <a:rPr lang="pl-PL" dirty="0" err="1"/>
              <a:t>time</a:t>
            </a:r>
            <a:r>
              <a:rPr lang="pl-PL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Creating</a:t>
            </a:r>
            <a:r>
              <a:rPr lang="pl-PL" dirty="0"/>
              <a:t> a model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possessing</a:t>
            </a:r>
            <a:r>
              <a:rPr lang="pl-PL" dirty="0"/>
              <a:t> </a:t>
            </a:r>
            <a:r>
              <a:rPr lang="pl-PL" dirty="0" err="1"/>
              <a:t>domain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</a:t>
            </a:r>
            <a:r>
              <a:rPr lang="pl-PL" dirty="0" err="1"/>
              <a:t>leads</a:t>
            </a:r>
            <a:r>
              <a:rPr lang="pl-PL" dirty="0"/>
              <a:t> to a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limited</a:t>
            </a:r>
            <a:r>
              <a:rPr lang="pl-PL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83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Fair bit of </a:t>
            </a:r>
            <a:r>
              <a:rPr lang="pl-PL" dirty="0" err="1"/>
              <a:t>heads-up</a:t>
            </a:r>
            <a:r>
              <a:rPr lang="pl-PL" dirty="0"/>
              <a:t>/</a:t>
            </a:r>
            <a:r>
              <a:rPr lang="pl-PL" dirty="0" err="1"/>
              <a:t>warning</a:t>
            </a:r>
            <a:r>
              <a:rPr lang="pl-PL" dirty="0"/>
              <a:t>: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not a </a:t>
            </a:r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presentation</a:t>
            </a:r>
            <a:r>
              <a:rPr lang="pl-PL" dirty="0"/>
              <a:t>. </a:t>
            </a:r>
            <a:r>
              <a:rPr lang="pl-PL" dirty="0" err="1"/>
              <a:t>I’m</a:t>
            </a:r>
            <a:r>
              <a:rPr lang="pl-PL" dirty="0"/>
              <a:t> </a:t>
            </a:r>
            <a:r>
              <a:rPr lang="pl-PL" dirty="0" err="1"/>
              <a:t>here</a:t>
            </a:r>
            <a:r>
              <a:rPr lang="pl-PL" dirty="0"/>
              <a:t> to </a:t>
            </a:r>
            <a:r>
              <a:rPr lang="pl-PL" dirty="0" err="1"/>
              <a:t>inspire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… I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the </a:t>
            </a:r>
            <a:r>
              <a:rPr lang="pl-PL" dirty="0" err="1"/>
              <a:t>answers</a:t>
            </a:r>
            <a:r>
              <a:rPr lang="pl-PL" dirty="0"/>
              <a:t> </a:t>
            </a:r>
            <a:r>
              <a:rPr lang="pl-PL" dirty="0" err="1"/>
              <a:t>yet</a:t>
            </a:r>
            <a:r>
              <a:rPr lang="pl-PL" dirty="0"/>
              <a:t>. Many of my </a:t>
            </a:r>
            <a:r>
              <a:rPr lang="pl-PL" dirty="0" err="1"/>
              <a:t>ideas</a:t>
            </a:r>
            <a:r>
              <a:rPr lang="pl-PL" dirty="0"/>
              <a:t> </a:t>
            </a:r>
            <a:r>
              <a:rPr lang="pl-PL" dirty="0" err="1"/>
              <a:t>come</a:t>
            </a:r>
            <a:r>
              <a:rPr lang="pl-PL" dirty="0"/>
              <a:t> from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developing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ideas</a:t>
            </a:r>
            <a:r>
              <a:rPr lang="pl-PL" dirty="0"/>
              <a:t> (</a:t>
            </a:r>
            <a:r>
              <a:rPr lang="pl-PL" dirty="0" err="1"/>
              <a:t>thanks</a:t>
            </a:r>
            <a:r>
              <a:rPr lang="pl-PL" dirty="0"/>
              <a:t> Joanna!).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Another</a:t>
            </a:r>
            <a:r>
              <a:rPr lang="pl-PL" dirty="0"/>
              <a:t> bit of </a:t>
            </a:r>
            <a:r>
              <a:rPr lang="pl-PL" dirty="0" err="1"/>
              <a:t>warning</a:t>
            </a:r>
            <a:r>
              <a:rPr lang="pl-PL" dirty="0"/>
              <a:t>: </a:t>
            </a:r>
            <a:r>
              <a:rPr lang="pl-PL" dirty="0" err="1"/>
              <a:t>I’m</a:t>
            </a:r>
            <a:r>
              <a:rPr lang="pl-PL" dirty="0"/>
              <a:t> </a:t>
            </a:r>
            <a:r>
              <a:rPr lang="pl-PL" dirty="0" err="1"/>
              <a:t>Eastern</a:t>
            </a:r>
            <a:r>
              <a:rPr lang="pl-PL" dirty="0"/>
              <a:t> </a:t>
            </a:r>
            <a:r>
              <a:rPr lang="pl-PL" dirty="0" err="1"/>
              <a:t>European</a:t>
            </a:r>
            <a:r>
              <a:rPr lang="pl-PL" dirty="0"/>
              <a:t>. </a:t>
            </a:r>
            <a:r>
              <a:rPr lang="pl-PL" dirty="0" err="1"/>
              <a:t>I’ll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sarcasm</a:t>
            </a:r>
            <a:r>
              <a:rPr lang="pl-PL" dirty="0"/>
              <a:t> a lot (British-</a:t>
            </a:r>
            <a:r>
              <a:rPr lang="pl-PL" dirty="0" err="1"/>
              <a:t>compatible</a:t>
            </a:r>
            <a:r>
              <a:rPr lang="pl-PL" dirty="0"/>
              <a:t>), but </a:t>
            </a:r>
            <a:r>
              <a:rPr lang="pl-PL" dirty="0" err="1"/>
              <a:t>also</a:t>
            </a:r>
            <a:r>
              <a:rPr lang="pl-PL" dirty="0"/>
              <a:t> be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direct</a:t>
            </a:r>
            <a:r>
              <a:rPr lang="pl-PL" dirty="0"/>
              <a:t> </a:t>
            </a:r>
            <a:r>
              <a:rPr lang="pl-PL" dirty="0" err="1"/>
              <a:t>sometimes</a:t>
            </a:r>
            <a:r>
              <a:rPr lang="pl-PL" dirty="0"/>
              <a:t> (not British-</a:t>
            </a:r>
            <a:r>
              <a:rPr lang="pl-PL" dirty="0" err="1"/>
              <a:t>compatible</a:t>
            </a:r>
            <a:r>
              <a:rPr lang="pl-PL" dirty="0"/>
              <a:t>). </a:t>
            </a:r>
            <a:r>
              <a:rPr lang="pl-PL" dirty="0" err="1"/>
              <a:t>Blame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on </a:t>
            </a:r>
            <a:r>
              <a:rPr lang="pl-PL" dirty="0" err="1"/>
              <a:t>cultural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341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Someone </a:t>
            </a:r>
            <a:r>
              <a:rPr lang="pl-PL" dirty="0" err="1"/>
              <a:t>collected</a:t>
            </a:r>
            <a:r>
              <a:rPr lang="pl-PL" dirty="0"/>
              <a:t>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knew</a:t>
            </a:r>
            <a:r>
              <a:rPr lang="pl-PL" dirty="0"/>
              <a:t> on the </a:t>
            </a:r>
            <a:r>
              <a:rPr lang="pl-PL" dirty="0" err="1"/>
              <a:t>subject</a:t>
            </a:r>
            <a:r>
              <a:rPr lang="pl-PL" dirty="0"/>
              <a:t> -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! - but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got</a:t>
            </a:r>
            <a:r>
              <a:rPr lang="pl-PL" dirty="0"/>
              <a:t> </a:t>
            </a:r>
            <a:r>
              <a:rPr lang="pl-PL" dirty="0" err="1"/>
              <a:t>stuck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“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topic</a:t>
            </a:r>
            <a:r>
              <a:rPr lang="pl-PL" dirty="0"/>
              <a:t>, not </a:t>
            </a:r>
            <a:r>
              <a:rPr lang="pl-PL" dirty="0" err="1"/>
              <a:t>researched</a:t>
            </a:r>
            <a:r>
              <a:rPr lang="pl-PL" dirty="0"/>
              <a:t>, not </a:t>
            </a:r>
            <a:r>
              <a:rPr lang="pl-PL" dirty="0" err="1"/>
              <a:t>described</a:t>
            </a:r>
            <a:r>
              <a:rPr lang="pl-PL" dirty="0"/>
              <a:t> in </a:t>
            </a:r>
            <a:r>
              <a:rPr lang="pl-PL" dirty="0" err="1"/>
              <a:t>literature</a:t>
            </a:r>
            <a:r>
              <a:rPr lang="pl-PL" dirty="0"/>
              <a:t>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…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23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Sorry for the Wikipedia </a:t>
            </a:r>
            <a:r>
              <a:rPr lang="pl-PL" dirty="0" err="1"/>
              <a:t>article</a:t>
            </a:r>
            <a:r>
              <a:rPr lang="pl-PL" dirty="0"/>
              <a:t>.</a:t>
            </a:r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not a „</a:t>
            </a:r>
            <a:r>
              <a:rPr lang="pl-PL" dirty="0" err="1"/>
              <a:t>new</a:t>
            </a:r>
            <a:r>
              <a:rPr lang="pl-PL" dirty="0"/>
              <a:t>” </a:t>
            </a:r>
            <a:r>
              <a:rPr lang="pl-PL" dirty="0" err="1"/>
              <a:t>subject</a:t>
            </a:r>
            <a:r>
              <a:rPr lang="pl-PL" dirty="0"/>
              <a:t>…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just</a:t>
            </a:r>
            <a:r>
              <a:rPr lang="pl-PL" dirty="0"/>
              <a:t> not in the popular </a:t>
            </a:r>
            <a:r>
              <a:rPr lang="pl-PL" dirty="0" err="1"/>
              <a:t>psychology</a:t>
            </a:r>
            <a:r>
              <a:rPr lang="pl-PL" dirty="0"/>
              <a:t>.</a:t>
            </a:r>
          </a:p>
          <a:p>
            <a:r>
              <a:rPr lang="pl-PL" dirty="0"/>
              <a:t>People </a:t>
            </a:r>
            <a:r>
              <a:rPr lang="pl-PL" dirty="0" err="1"/>
              <a:t>dealing</a:t>
            </a:r>
            <a:r>
              <a:rPr lang="pl-PL" dirty="0"/>
              <a:t> with „</a:t>
            </a:r>
            <a:r>
              <a:rPr lang="pl-PL" dirty="0" err="1"/>
              <a:t>problematic</a:t>
            </a:r>
            <a:r>
              <a:rPr lang="pl-PL" dirty="0"/>
              <a:t>” </a:t>
            </a:r>
            <a:r>
              <a:rPr lang="pl-PL" dirty="0" err="1"/>
              <a:t>behaviour</a:t>
            </a:r>
            <a:r>
              <a:rPr lang="pl-PL" dirty="0"/>
              <a:t> in non-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dealt</a:t>
            </a:r>
            <a:r>
              <a:rPr lang="pl-PL" dirty="0"/>
              <a:t> with </a:t>
            </a:r>
            <a:r>
              <a:rPr lang="pl-PL" dirty="0" err="1"/>
              <a:t>this</a:t>
            </a:r>
            <a:r>
              <a:rPr lang="pl-PL" dirty="0"/>
              <a:t> for </a:t>
            </a:r>
            <a:r>
              <a:rPr lang="pl-PL" dirty="0" err="1"/>
              <a:t>years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638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Hello?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762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THIS IS NOTHING NEW IF YOU ARE A PSYCHIATRIST.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720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Meltdown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compensation</a:t>
            </a:r>
            <a:r>
              <a:rPr lang="pl-PL" dirty="0"/>
              <a:t> </a:t>
            </a:r>
            <a:r>
              <a:rPr lang="pl-PL" dirty="0" err="1"/>
              <a:t>mechanism</a:t>
            </a:r>
            <a:r>
              <a:rPr lang="pl-PL" dirty="0"/>
              <a:t> </a:t>
            </a:r>
            <a:r>
              <a:rPr lang="pl-PL" dirty="0" err="1"/>
              <a:t>depletion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The </a:t>
            </a:r>
            <a:r>
              <a:rPr lang="pl-PL" dirty="0" err="1"/>
              <a:t>causes</a:t>
            </a:r>
            <a:r>
              <a:rPr lang="pl-PL" dirty="0"/>
              <a:t> of </a:t>
            </a:r>
            <a:r>
              <a:rPr lang="pl-PL" dirty="0" err="1"/>
              <a:t>distress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in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- but the dynamics of the </a:t>
            </a:r>
            <a:r>
              <a:rPr lang="pl-PL" dirty="0" err="1"/>
              <a:t>process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pretty</a:t>
            </a:r>
            <a:r>
              <a:rPr lang="pl-PL" dirty="0"/>
              <a:t> much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Unfortunately</a:t>
            </a:r>
            <a:r>
              <a:rPr lang="pl-PL" dirty="0"/>
              <a:t> </a:t>
            </a:r>
            <a:r>
              <a:rPr lang="pl-PL" dirty="0" err="1"/>
              <a:t>we’re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risk</a:t>
            </a:r>
            <a:r>
              <a:rPr lang="pl-PL" dirty="0"/>
              <a:t> as we </a:t>
            </a:r>
            <a:r>
              <a:rPr lang="pl-PL" dirty="0" err="1"/>
              <a:t>have</a:t>
            </a:r>
            <a:r>
              <a:rPr lang="pl-PL" dirty="0"/>
              <a:t> less </a:t>
            </a:r>
            <a:r>
              <a:rPr lang="pl-PL" dirty="0" err="1"/>
              <a:t>compensation</a:t>
            </a:r>
            <a:r>
              <a:rPr lang="pl-PL" dirty="0"/>
              <a:t> </a:t>
            </a:r>
            <a:r>
              <a:rPr lang="pl-PL" dirty="0" err="1"/>
              <a:t>mechanisms</a:t>
            </a:r>
            <a:r>
              <a:rPr lang="pl-PL" dirty="0"/>
              <a:t>,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support</a:t>
            </a:r>
            <a:r>
              <a:rPr lang="pl-PL" dirty="0"/>
              <a:t> networks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weaker</a:t>
            </a:r>
            <a:r>
              <a:rPr lang="pl-PL" dirty="0"/>
              <a:t>, and </a:t>
            </a:r>
            <a:r>
              <a:rPr lang="pl-PL" dirty="0" err="1"/>
              <a:t>some</a:t>
            </a:r>
            <a:r>
              <a:rPr lang="pl-PL" dirty="0"/>
              <a:t> of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coping</a:t>
            </a:r>
            <a:r>
              <a:rPr lang="pl-PL" dirty="0"/>
              <a:t> </a:t>
            </a:r>
            <a:r>
              <a:rPr lang="pl-PL" dirty="0" err="1"/>
              <a:t>methods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</a:t>
            </a:r>
            <a:r>
              <a:rPr lang="pl-PL" dirty="0" err="1"/>
              <a:t>bad</a:t>
            </a:r>
            <a:r>
              <a:rPr lang="pl-PL" dirty="0"/>
              <a:t> and </a:t>
            </a:r>
            <a:r>
              <a:rPr lang="pl-PL" dirty="0" err="1"/>
              <a:t>actively</a:t>
            </a:r>
            <a:r>
              <a:rPr lang="pl-PL" dirty="0"/>
              <a:t> </a:t>
            </a:r>
            <a:r>
              <a:rPr lang="pl-PL" dirty="0" err="1"/>
              <a:t>discouraged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It </a:t>
            </a:r>
            <a:r>
              <a:rPr lang="pl-PL" dirty="0" err="1"/>
              <a:t>takes</a:t>
            </a:r>
            <a:r>
              <a:rPr lang="pl-PL" dirty="0"/>
              <a:t> </a:t>
            </a:r>
            <a:r>
              <a:rPr lang="pl-PL" dirty="0" err="1"/>
              <a:t>tons</a:t>
            </a:r>
            <a:r>
              <a:rPr lang="pl-PL" dirty="0"/>
              <a:t> of field/</a:t>
            </a:r>
            <a:r>
              <a:rPr lang="pl-PL" dirty="0" err="1"/>
              <a:t>domain</a:t>
            </a:r>
            <a:r>
              <a:rPr lang="pl-PL" dirty="0"/>
              <a:t> </a:t>
            </a:r>
            <a:r>
              <a:rPr lang="pl-PL" dirty="0" err="1"/>
              <a:t>expertise</a:t>
            </a:r>
            <a:r>
              <a:rPr lang="pl-PL" dirty="0"/>
              <a:t>, and </a:t>
            </a:r>
            <a:r>
              <a:rPr lang="pl-PL" dirty="0" err="1"/>
              <a:t>pretty</a:t>
            </a:r>
            <a:r>
              <a:rPr lang="pl-PL" dirty="0"/>
              <a:t> </a:t>
            </a:r>
            <a:r>
              <a:rPr lang="pl-PL" dirty="0" err="1"/>
              <a:t>wide</a:t>
            </a:r>
            <a:r>
              <a:rPr lang="pl-PL" dirty="0"/>
              <a:t> </a:t>
            </a:r>
            <a:r>
              <a:rPr lang="pl-PL" dirty="0" err="1"/>
              <a:t>horizons</a:t>
            </a:r>
            <a:r>
              <a:rPr lang="pl-PL" dirty="0"/>
              <a:t>, to </a:t>
            </a:r>
            <a:r>
              <a:rPr lang="pl-PL" dirty="0" err="1"/>
              <a:t>understand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825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* The term “</a:t>
            </a:r>
            <a:r>
              <a:rPr lang="pl-PL" dirty="0" err="1"/>
              <a:t>masking</a:t>
            </a:r>
            <a:r>
              <a:rPr lang="pl-PL" dirty="0"/>
              <a:t>” </a:t>
            </a:r>
            <a:r>
              <a:rPr lang="pl-PL" dirty="0" err="1"/>
              <a:t>itself</a:t>
            </a:r>
            <a:r>
              <a:rPr lang="pl-PL" dirty="0"/>
              <a:t> was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in 1969/1972. </a:t>
            </a:r>
            <a:r>
              <a:rPr lang="pl-PL" dirty="0" err="1"/>
              <a:t>Fairly</a:t>
            </a:r>
            <a:r>
              <a:rPr lang="pl-PL" dirty="0"/>
              <a:t> </a:t>
            </a:r>
            <a:r>
              <a:rPr lang="pl-PL" dirty="0" err="1"/>
              <a:t>recent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Except</a:t>
            </a:r>
            <a:r>
              <a:rPr lang="pl-PL" dirty="0"/>
              <a:t>…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not a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concept</a:t>
            </a:r>
            <a:r>
              <a:rPr lang="pl-PL" dirty="0"/>
              <a:t>. It </a:t>
            </a:r>
            <a:r>
              <a:rPr lang="pl-PL" dirty="0" err="1"/>
              <a:t>dates</a:t>
            </a:r>
            <a:r>
              <a:rPr lang="pl-PL" dirty="0"/>
              <a:t> </a:t>
            </a:r>
            <a:r>
              <a:rPr lang="pl-PL" dirty="0" err="1"/>
              <a:t>back</a:t>
            </a:r>
            <a:r>
              <a:rPr lang="pl-PL" dirty="0"/>
              <a:t> to (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) Jung. (Persona)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Yes</a:t>
            </a:r>
            <a:r>
              <a:rPr lang="pl-PL" dirty="0"/>
              <a:t>, Jung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outdated</a:t>
            </a:r>
            <a:r>
              <a:rPr lang="pl-PL" dirty="0"/>
              <a:t>, but </a:t>
            </a:r>
            <a:r>
              <a:rPr lang="pl-PL" dirty="0" err="1"/>
              <a:t>it’s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pretty</a:t>
            </a:r>
            <a:r>
              <a:rPr lang="pl-PL" dirty="0"/>
              <a:t> much </a:t>
            </a:r>
            <a:r>
              <a:rPr lang="pl-PL" dirty="0" err="1"/>
              <a:t>essential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Digging</a:t>
            </a:r>
            <a:r>
              <a:rPr lang="pl-PL" dirty="0"/>
              <a:t> </a:t>
            </a:r>
            <a:r>
              <a:rPr lang="pl-PL" dirty="0" err="1"/>
              <a:t>further</a:t>
            </a:r>
            <a:r>
              <a:rPr lang="pl-PL" dirty="0"/>
              <a:t>… the term “alter ego”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Latin</a:t>
            </a:r>
            <a:r>
              <a:rPr lang="pl-PL" dirty="0"/>
              <a:t>, </a:t>
            </a:r>
            <a:r>
              <a:rPr lang="pl-PL" dirty="0" err="1"/>
              <a:t>meaning</a:t>
            </a:r>
            <a:r>
              <a:rPr lang="pl-PL" dirty="0"/>
              <a:t> 1st </a:t>
            </a:r>
            <a:r>
              <a:rPr lang="pl-PL" dirty="0" err="1"/>
              <a:t>century</a:t>
            </a:r>
            <a:r>
              <a:rPr lang="pl-PL" dirty="0"/>
              <a:t> Rome.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Why</a:t>
            </a:r>
            <a:r>
              <a:rPr lang="pl-PL" dirty="0"/>
              <a:t> do we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call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*</a:t>
            </a:r>
            <a:r>
              <a:rPr lang="pl-PL" dirty="0" err="1"/>
              <a:t>autistic</a:t>
            </a:r>
            <a:r>
              <a:rPr lang="pl-PL" dirty="0"/>
              <a:t>* </a:t>
            </a:r>
            <a:r>
              <a:rPr lang="pl-PL" dirty="0" err="1"/>
              <a:t>masking</a:t>
            </a:r>
            <a:r>
              <a:rPr lang="pl-PL" dirty="0"/>
              <a:t> in the </a:t>
            </a:r>
            <a:r>
              <a:rPr lang="pl-PL" dirty="0" err="1"/>
              <a:t>first</a:t>
            </a:r>
            <a:r>
              <a:rPr lang="pl-PL" dirty="0"/>
              <a:t> place?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083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hammer,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start </a:t>
            </a:r>
            <a:r>
              <a:rPr lang="pl-PL" dirty="0" err="1"/>
              <a:t>looking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nails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In a </a:t>
            </a:r>
            <a:r>
              <a:rPr lang="pl-PL" dirty="0" err="1"/>
              <a:t>neurotypical</a:t>
            </a:r>
            <a:r>
              <a:rPr lang="pl-PL" dirty="0"/>
              <a:t> </a:t>
            </a:r>
            <a:r>
              <a:rPr lang="pl-PL" dirty="0" err="1"/>
              <a:t>child</a:t>
            </a:r>
            <a:r>
              <a:rPr lang="pl-PL" dirty="0"/>
              <a:t>, a </a:t>
            </a:r>
            <a:r>
              <a:rPr lang="pl-PL" dirty="0" err="1"/>
              <a:t>sudden</a:t>
            </a:r>
            <a:r>
              <a:rPr lang="pl-PL" dirty="0"/>
              <a:t> </a:t>
            </a:r>
            <a:r>
              <a:rPr lang="pl-PL" dirty="0" err="1"/>
              <a:t>loss</a:t>
            </a:r>
            <a:r>
              <a:rPr lang="pl-PL" dirty="0"/>
              <a:t> of </a:t>
            </a:r>
            <a:r>
              <a:rPr lang="pl-PL" dirty="0" err="1"/>
              <a:t>skills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usually</a:t>
            </a:r>
            <a:r>
              <a:rPr lang="pl-PL" dirty="0"/>
              <a:t> </a:t>
            </a:r>
            <a:r>
              <a:rPr lang="pl-PL" dirty="0" err="1"/>
              <a:t>caused</a:t>
            </a:r>
            <a:r>
              <a:rPr lang="pl-PL" dirty="0"/>
              <a:t> by </a:t>
            </a:r>
            <a:r>
              <a:rPr lang="pl-PL" dirty="0" err="1"/>
              <a:t>some</a:t>
            </a:r>
            <a:r>
              <a:rPr lang="pl-PL" dirty="0"/>
              <a:t> big event/</a:t>
            </a:r>
            <a:r>
              <a:rPr lang="pl-PL" dirty="0" err="1"/>
              <a:t>upset</a:t>
            </a:r>
            <a:r>
              <a:rPr lang="pl-PL" dirty="0"/>
              <a:t>. </a:t>
            </a:r>
            <a:r>
              <a:rPr lang="pl-PL" dirty="0" err="1"/>
              <a:t>Literature</a:t>
            </a:r>
            <a:r>
              <a:rPr lang="pl-PL" dirty="0"/>
              <a:t> </a:t>
            </a:r>
            <a:r>
              <a:rPr lang="pl-PL" dirty="0" err="1"/>
              <a:t>calls</a:t>
            </a:r>
            <a:r>
              <a:rPr lang="pl-PL" dirty="0"/>
              <a:t> for </a:t>
            </a:r>
            <a:r>
              <a:rPr lang="pl-PL" dirty="0" err="1"/>
              <a:t>searching</a:t>
            </a:r>
            <a:r>
              <a:rPr lang="pl-PL" dirty="0"/>
              <a:t> for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upset</a:t>
            </a:r>
            <a:r>
              <a:rPr lang="pl-PL" dirty="0"/>
              <a:t> and </a:t>
            </a:r>
            <a:r>
              <a:rPr lang="pl-PL" dirty="0" err="1"/>
              <a:t>remedying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The “</a:t>
            </a:r>
            <a:r>
              <a:rPr lang="pl-PL" dirty="0" err="1"/>
              <a:t>autistic</a:t>
            </a:r>
            <a:r>
              <a:rPr lang="pl-PL" dirty="0"/>
              <a:t>” </a:t>
            </a:r>
            <a:r>
              <a:rPr lang="pl-PL" dirty="0" err="1"/>
              <a:t>literature</a:t>
            </a:r>
            <a:r>
              <a:rPr lang="pl-PL" dirty="0"/>
              <a:t> </a:t>
            </a:r>
            <a:r>
              <a:rPr lang="pl-PL" dirty="0" err="1"/>
              <a:t>fails</a:t>
            </a:r>
            <a:r>
              <a:rPr lang="pl-PL" dirty="0"/>
              <a:t> to </a:t>
            </a:r>
            <a:r>
              <a:rPr lang="pl-PL" dirty="0" err="1"/>
              <a:t>recognize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tries</a:t>
            </a:r>
            <a:r>
              <a:rPr lang="pl-PL" dirty="0"/>
              <a:t> </a:t>
            </a:r>
            <a:r>
              <a:rPr lang="pl-PL" dirty="0" err="1"/>
              <a:t>blaming</a:t>
            </a:r>
            <a:r>
              <a:rPr lang="pl-PL" dirty="0"/>
              <a:t> </a:t>
            </a:r>
            <a:r>
              <a:rPr lang="pl-PL" dirty="0" err="1"/>
              <a:t>wrong</a:t>
            </a:r>
            <a:r>
              <a:rPr lang="pl-PL" dirty="0"/>
              <a:t> </a:t>
            </a:r>
            <a:r>
              <a:rPr lang="pl-PL" dirty="0" err="1"/>
              <a:t>causes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04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Case: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child</a:t>
            </a:r>
            <a:r>
              <a:rPr lang="pl-PL" dirty="0"/>
              <a:t> in the </a:t>
            </a:r>
            <a:r>
              <a:rPr lang="pl-PL" dirty="0" err="1"/>
              <a:t>middle</a:t>
            </a:r>
            <a:r>
              <a:rPr lang="pl-PL" dirty="0"/>
              <a:t> of </a:t>
            </a:r>
            <a:r>
              <a:rPr lang="pl-PL" dirty="0" err="1"/>
              <a:t>parents</a:t>
            </a:r>
            <a:r>
              <a:rPr lang="pl-PL" dirty="0"/>
              <a:t>’ </a:t>
            </a:r>
            <a:r>
              <a:rPr lang="pl-PL" dirty="0" err="1"/>
              <a:t>divorce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 </a:t>
            </a:r>
            <a:r>
              <a:rPr lang="pl-PL" dirty="0" err="1"/>
              <a:t>can’t</a:t>
            </a:r>
            <a:r>
              <a:rPr lang="pl-PL" dirty="0"/>
              <a:t> </a:t>
            </a:r>
            <a:r>
              <a:rPr lang="pl-PL" dirty="0" err="1"/>
              <a:t>stress</a:t>
            </a:r>
            <a:r>
              <a:rPr lang="pl-PL" dirty="0"/>
              <a:t> </a:t>
            </a:r>
            <a:r>
              <a:rPr lang="pl-PL" dirty="0" err="1"/>
              <a:t>enough</a:t>
            </a:r>
            <a:r>
              <a:rPr lang="pl-PL" dirty="0"/>
              <a:t>: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stuff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well-described</a:t>
            </a:r>
            <a:r>
              <a:rPr lang="pl-PL" dirty="0"/>
              <a:t> by </a:t>
            </a:r>
            <a:r>
              <a:rPr lang="pl-PL" dirty="0" err="1"/>
              <a:t>existing</a:t>
            </a:r>
            <a:r>
              <a:rPr lang="pl-PL" dirty="0"/>
              <a:t> </a:t>
            </a:r>
            <a:r>
              <a:rPr lang="pl-PL" dirty="0" err="1"/>
              <a:t>literature</a:t>
            </a:r>
            <a:r>
              <a:rPr lang="pl-PL" dirty="0"/>
              <a:t>… </a:t>
            </a:r>
            <a:r>
              <a:rPr lang="pl-PL" dirty="0" err="1"/>
              <a:t>just</a:t>
            </a:r>
            <a:r>
              <a:rPr lang="pl-PL" dirty="0"/>
              <a:t> not *</a:t>
            </a:r>
            <a:r>
              <a:rPr lang="pl-PL" dirty="0" err="1"/>
              <a:t>autistic</a:t>
            </a:r>
            <a:r>
              <a:rPr lang="pl-PL" dirty="0"/>
              <a:t>* </a:t>
            </a:r>
            <a:r>
              <a:rPr lang="pl-PL" dirty="0" err="1"/>
              <a:t>literature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*</a:t>
            </a:r>
            <a:r>
              <a:rPr lang="pl-PL" dirty="0" err="1"/>
              <a:t>Anyone</a:t>
            </a:r>
            <a:r>
              <a:rPr lang="pl-PL" dirty="0"/>
              <a:t>* in </a:t>
            </a:r>
            <a:r>
              <a:rPr lang="pl-PL" dirty="0" err="1"/>
              <a:t>crisis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lose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; </a:t>
            </a:r>
            <a:r>
              <a:rPr lang="pl-PL" dirty="0" err="1"/>
              <a:t>especially</a:t>
            </a:r>
            <a:r>
              <a:rPr lang="pl-PL" dirty="0"/>
              <a:t> of the </a:t>
            </a:r>
            <a:r>
              <a:rPr lang="pl-PL" dirty="0" err="1"/>
              <a:t>situation</a:t>
            </a:r>
            <a:r>
              <a:rPr lang="pl-PL" dirty="0"/>
              <a:t> </a:t>
            </a:r>
            <a:r>
              <a:rPr lang="pl-PL" dirty="0" err="1"/>
              <a:t>exceeds</a:t>
            </a:r>
            <a:r>
              <a:rPr lang="pl-PL" dirty="0"/>
              <a:t> the </a:t>
            </a:r>
            <a:r>
              <a:rPr lang="pl-PL" dirty="0" err="1"/>
              <a:t>ability</a:t>
            </a:r>
            <a:r>
              <a:rPr lang="pl-PL" dirty="0"/>
              <a:t> to </a:t>
            </a:r>
            <a:r>
              <a:rPr lang="pl-PL" dirty="0" err="1"/>
              <a:t>cope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38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looks</a:t>
            </a:r>
            <a:r>
              <a:rPr lang="pl-PL" dirty="0"/>
              <a:t> </a:t>
            </a:r>
            <a:r>
              <a:rPr lang="pl-PL" dirty="0" err="1"/>
              <a:t>familiar</a:t>
            </a:r>
            <a:r>
              <a:rPr lang="pl-PL" dirty="0"/>
              <a:t>?</a:t>
            </a:r>
          </a:p>
          <a:p>
            <a:r>
              <a:rPr lang="pl-PL" dirty="0"/>
              <a:t>I </a:t>
            </a:r>
            <a:r>
              <a:rPr lang="pl-PL" dirty="0" err="1"/>
              <a:t>pulled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from…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552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any</a:t>
            </a:r>
            <a:r>
              <a:rPr lang="pl-PL" dirty="0"/>
              <a:t> of the </a:t>
            </a:r>
            <a:r>
              <a:rPr lang="pl-PL" dirty="0" err="1"/>
              <a:t>above</a:t>
            </a:r>
            <a:r>
              <a:rPr lang="pl-PL" dirty="0"/>
              <a:t> </a:t>
            </a:r>
            <a:r>
              <a:rPr lang="pl-PL" dirty="0" err="1"/>
              <a:t>happens</a:t>
            </a:r>
            <a:r>
              <a:rPr lang="pl-PL" dirty="0"/>
              <a:t> - </a:t>
            </a:r>
            <a:r>
              <a:rPr lang="pl-PL" dirty="0" err="1"/>
              <a:t>perhaps</a:t>
            </a:r>
            <a:r>
              <a:rPr lang="pl-PL" dirty="0"/>
              <a:t> we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look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development </a:t>
            </a:r>
            <a:r>
              <a:rPr lang="pl-PL" dirty="0" err="1"/>
              <a:t>process</a:t>
            </a:r>
            <a:r>
              <a:rPr lang="pl-PL" dirty="0"/>
              <a:t>, </a:t>
            </a:r>
            <a:r>
              <a:rPr lang="pl-PL" dirty="0" err="1"/>
              <a:t>see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obstacles</a:t>
            </a:r>
            <a:r>
              <a:rPr lang="pl-PL" dirty="0"/>
              <a:t>, </a:t>
            </a:r>
            <a:r>
              <a:rPr lang="pl-PL" dirty="0" err="1"/>
              <a:t>hidden</a:t>
            </a:r>
            <a:r>
              <a:rPr lang="pl-PL" dirty="0"/>
              <a:t> </a:t>
            </a:r>
            <a:r>
              <a:rPr lang="pl-PL" dirty="0" err="1"/>
              <a:t>traumas</a:t>
            </a:r>
            <a:r>
              <a:rPr lang="pl-PL" dirty="0"/>
              <a:t>, </a:t>
            </a:r>
            <a:r>
              <a:rPr lang="pl-PL" dirty="0" err="1"/>
              <a:t>abuse</a:t>
            </a:r>
            <a:r>
              <a:rPr lang="pl-PL" dirty="0"/>
              <a:t>,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basic</a:t>
            </a:r>
            <a:r>
              <a:rPr lang="pl-PL" dirty="0"/>
              <a:t> </a:t>
            </a:r>
            <a:r>
              <a:rPr lang="pl-PL" dirty="0" err="1"/>
              <a:t>needs</a:t>
            </a:r>
            <a:r>
              <a:rPr lang="pl-PL" dirty="0"/>
              <a:t> not </a:t>
            </a:r>
            <a:r>
              <a:rPr lang="pl-PL" dirty="0" err="1"/>
              <a:t>being</a:t>
            </a:r>
            <a:r>
              <a:rPr lang="pl-PL" dirty="0"/>
              <a:t> met?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not </a:t>
            </a:r>
            <a:r>
              <a:rPr lang="pl-PL" dirty="0" err="1"/>
              <a:t>autism</a:t>
            </a:r>
            <a:r>
              <a:rPr lang="pl-PL" dirty="0"/>
              <a:t> - </a:t>
            </a:r>
            <a:r>
              <a:rPr lang="pl-PL" dirty="0" err="1"/>
              <a:t>yet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descriptions</a:t>
            </a:r>
            <a:r>
              <a:rPr lang="pl-PL" dirty="0"/>
              <a:t> of </a:t>
            </a:r>
            <a:r>
              <a:rPr lang="pl-PL" dirty="0" err="1"/>
              <a:t>autism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PDs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common</a:t>
            </a:r>
            <a:r>
              <a:rPr lang="pl-PL" dirty="0"/>
              <a:t> on the </a:t>
            </a:r>
            <a:r>
              <a:rPr lang="pl-PL" dirty="0" err="1"/>
              <a:t>autism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The </a:t>
            </a:r>
            <a:r>
              <a:rPr lang="pl-PL" dirty="0" err="1"/>
              <a:t>medical</a:t>
            </a:r>
            <a:r>
              <a:rPr lang="pl-PL" dirty="0"/>
              <a:t> model of </a:t>
            </a:r>
            <a:r>
              <a:rPr lang="pl-PL" dirty="0" err="1"/>
              <a:t>PDs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bad</a:t>
            </a:r>
            <a:r>
              <a:rPr lang="pl-PL" dirty="0"/>
              <a:t>;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models</a:t>
            </a:r>
            <a:r>
              <a:rPr lang="pl-PL" dirty="0"/>
              <a:t> of </a:t>
            </a:r>
            <a:r>
              <a:rPr lang="pl-PL" dirty="0" err="1"/>
              <a:t>progression</a:t>
            </a:r>
            <a:r>
              <a:rPr lang="pl-PL" dirty="0"/>
              <a:t> and </a:t>
            </a:r>
            <a:r>
              <a:rPr lang="pl-PL" dirty="0" err="1"/>
              <a:t>pathology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2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034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Erikson’s</a:t>
            </a:r>
            <a:r>
              <a:rPr lang="pl-PL" dirty="0"/>
              <a:t> development model, </a:t>
            </a:r>
            <a:r>
              <a:rPr lang="pl-PL" dirty="0" err="1"/>
              <a:t>simplified</a:t>
            </a:r>
            <a:r>
              <a:rPr lang="pl-PL" dirty="0"/>
              <a:t> </a:t>
            </a:r>
            <a:r>
              <a:rPr lang="pl-PL" dirty="0" err="1"/>
              <a:t>almost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 much to be </a:t>
            </a:r>
            <a:r>
              <a:rPr lang="pl-PL" dirty="0" err="1"/>
              <a:t>useful</a:t>
            </a:r>
            <a:r>
              <a:rPr lang="pl-PL" dirty="0"/>
              <a:t>… but </a:t>
            </a:r>
            <a:r>
              <a:rPr lang="pl-PL" dirty="0" err="1"/>
              <a:t>I’ll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anyway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(</a:t>
            </a:r>
            <a:r>
              <a:rPr lang="pl-PL" dirty="0" err="1"/>
              <a:t>Thanks</a:t>
            </a:r>
            <a:r>
              <a:rPr lang="pl-PL" dirty="0"/>
              <a:t> Joanna,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showed</a:t>
            </a:r>
            <a:r>
              <a:rPr lang="pl-PL" dirty="0"/>
              <a:t> me </a:t>
            </a:r>
            <a:r>
              <a:rPr lang="pl-PL" dirty="0" err="1"/>
              <a:t>this</a:t>
            </a:r>
            <a:r>
              <a:rPr lang="pl-PL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IT GOES WRONG AT EVERY DAMN STAGE. (</a:t>
            </a:r>
            <a:r>
              <a:rPr lang="pl-PL" dirty="0" err="1"/>
              <a:t>explain</a:t>
            </a:r>
            <a:r>
              <a:rPr lang="pl-PL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THIS IS NOT AUTISM, THIS APPLIES TO EVERY HUMAN.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We’re</a:t>
            </a:r>
            <a:r>
              <a:rPr lang="pl-PL" dirty="0"/>
              <a:t>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way</a:t>
            </a:r>
            <a:r>
              <a:rPr lang="pl-PL" dirty="0"/>
              <a:t> </a:t>
            </a:r>
            <a:r>
              <a:rPr lang="pl-PL" dirty="0" err="1"/>
              <a:t>worse</a:t>
            </a:r>
            <a:r>
              <a:rPr lang="pl-PL" dirty="0"/>
              <a:t>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742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 </a:t>
            </a:r>
            <a:r>
              <a:rPr lang="pl-PL" dirty="0" err="1"/>
              <a:t>urge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to </a:t>
            </a:r>
            <a:r>
              <a:rPr lang="pl-PL" dirty="0" err="1"/>
              <a:t>search</a:t>
            </a:r>
            <a:r>
              <a:rPr lang="pl-PL" dirty="0"/>
              <a:t> far and </a:t>
            </a:r>
            <a:r>
              <a:rPr lang="pl-PL" dirty="0" err="1"/>
              <a:t>wide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 </a:t>
            </a:r>
            <a:r>
              <a:rPr lang="pl-PL" dirty="0" err="1"/>
              <a:t>urge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to start </a:t>
            </a:r>
            <a:r>
              <a:rPr lang="pl-PL" dirty="0" err="1"/>
              <a:t>reading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and learning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neighbouring</a:t>
            </a:r>
            <a:r>
              <a:rPr lang="pl-PL" dirty="0"/>
              <a:t> </a:t>
            </a:r>
            <a:r>
              <a:rPr lang="pl-PL" dirty="0" err="1"/>
              <a:t>fields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927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literature</a:t>
            </a:r>
            <a:r>
              <a:rPr lang="pl-PL" dirty="0"/>
              <a:t> </a:t>
            </a:r>
            <a:r>
              <a:rPr lang="pl-PL" dirty="0" err="1"/>
              <a:t>I’m</a:t>
            </a:r>
            <a:r>
              <a:rPr lang="pl-PL" dirty="0"/>
              <a:t> </a:t>
            </a:r>
            <a:r>
              <a:rPr lang="pl-PL" dirty="0" err="1"/>
              <a:t>going</a:t>
            </a:r>
            <a:r>
              <a:rPr lang="pl-PL" dirty="0"/>
              <a:t> to </a:t>
            </a:r>
            <a:r>
              <a:rPr lang="pl-PL" dirty="0" err="1"/>
              <a:t>recommend</a:t>
            </a:r>
            <a:r>
              <a:rPr lang="pl-PL" dirty="0"/>
              <a:t>.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general</a:t>
            </a:r>
            <a:r>
              <a:rPr lang="pl-PL" dirty="0"/>
              <a:t> </a:t>
            </a:r>
            <a:r>
              <a:rPr lang="pl-PL" dirty="0" err="1"/>
              <a:t>developmental</a:t>
            </a:r>
            <a:r>
              <a:rPr lang="pl-PL" dirty="0"/>
              <a:t> </a:t>
            </a:r>
            <a:r>
              <a:rPr lang="pl-PL" dirty="0" err="1"/>
              <a:t>psychology</a:t>
            </a:r>
            <a:r>
              <a:rPr lang="pl-PL" dirty="0"/>
              <a:t> </a:t>
            </a:r>
            <a:r>
              <a:rPr lang="pl-PL" dirty="0" err="1"/>
              <a:t>literature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do for a 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Understand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develop</a:t>
            </a:r>
            <a:r>
              <a:rPr lang="pl-PL" dirty="0"/>
              <a:t> </a:t>
            </a:r>
            <a:r>
              <a:rPr lang="pl-PL" dirty="0" err="1"/>
              <a:t>differently</a:t>
            </a:r>
            <a:r>
              <a:rPr lang="pl-PL" dirty="0"/>
              <a:t> and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NO LITERATURE ON THAT… </a:t>
            </a:r>
            <a:r>
              <a:rPr lang="pl-PL" dirty="0" err="1"/>
              <a:t>Yet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differences</a:t>
            </a:r>
            <a:r>
              <a:rPr lang="pl-PL" dirty="0"/>
              <a:t> </a:t>
            </a:r>
            <a:r>
              <a:rPr lang="pl-PL" dirty="0" err="1"/>
              <a:t>makes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 </a:t>
            </a:r>
            <a:r>
              <a:rPr lang="pl-PL" dirty="0" err="1"/>
              <a:t>develop</a:t>
            </a:r>
            <a:r>
              <a:rPr lang="pl-PL" dirty="0"/>
              <a:t> </a:t>
            </a:r>
            <a:r>
              <a:rPr lang="pl-PL" dirty="0" err="1"/>
              <a:t>differently</a:t>
            </a:r>
            <a:r>
              <a:rPr lang="pl-PL" dirty="0"/>
              <a:t>. We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on </a:t>
            </a:r>
            <a:r>
              <a:rPr lang="pl-PL" dirty="0" err="1"/>
              <a:t>that</a:t>
            </a:r>
            <a:r>
              <a:rPr lang="pl-PL" dirty="0"/>
              <a:t>. We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qualititive</a:t>
            </a:r>
            <a:r>
              <a:rPr lang="pl-PL" dirty="0"/>
              <a:t> </a:t>
            </a:r>
            <a:r>
              <a:rPr lang="pl-PL" dirty="0" err="1"/>
              <a:t>descriptions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(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attention</a:t>
            </a:r>
            <a:r>
              <a:rPr lang="pl-PL" dirty="0"/>
              <a:t> triangle)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29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 </a:t>
            </a:r>
            <a:r>
              <a:rPr lang="pl-PL" dirty="0" err="1"/>
              <a:t>almost</a:t>
            </a:r>
            <a:r>
              <a:rPr lang="pl-PL" dirty="0"/>
              <a:t> </a:t>
            </a:r>
            <a:r>
              <a:rPr lang="pl-PL" dirty="0" err="1"/>
              <a:t>didn’t</a:t>
            </a:r>
            <a:r>
              <a:rPr lang="pl-PL" dirty="0"/>
              <a:t> </a:t>
            </a:r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to </a:t>
            </a:r>
            <a:r>
              <a:rPr lang="pl-PL" dirty="0" err="1"/>
              <a:t>Autscape</a:t>
            </a:r>
            <a:r>
              <a:rPr lang="pl-PL" dirty="0"/>
              <a:t>. </a:t>
            </a:r>
            <a:r>
              <a:rPr lang="pl-PL" dirty="0" err="1"/>
              <a:t>I’ve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having</a:t>
            </a:r>
            <a:r>
              <a:rPr lang="pl-PL" dirty="0"/>
              <a:t> </a:t>
            </a:r>
            <a:r>
              <a:rPr lang="pl-PL" dirty="0" err="1"/>
              <a:t>so</a:t>
            </a:r>
            <a:r>
              <a:rPr lang="pl-PL" dirty="0"/>
              <a:t> much </a:t>
            </a:r>
            <a:r>
              <a:rPr lang="pl-PL" dirty="0" err="1"/>
              <a:t>anxiety</a:t>
            </a:r>
            <a:r>
              <a:rPr lang="pl-PL" dirty="0"/>
              <a:t> </a:t>
            </a:r>
            <a:r>
              <a:rPr lang="pl-PL" dirty="0" err="1"/>
              <a:t>lately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I </a:t>
            </a:r>
            <a:r>
              <a:rPr lang="pl-PL" dirty="0" err="1"/>
              <a:t>could</a:t>
            </a:r>
            <a:r>
              <a:rPr lang="pl-PL" dirty="0"/>
              <a:t> </a:t>
            </a:r>
            <a:r>
              <a:rPr lang="pl-PL" dirty="0" err="1"/>
              <a:t>hardly</a:t>
            </a:r>
            <a:r>
              <a:rPr lang="pl-PL" dirty="0"/>
              <a:t> </a:t>
            </a:r>
            <a:r>
              <a:rPr lang="pl-PL" dirty="0" err="1"/>
              <a:t>get</a:t>
            </a:r>
            <a:r>
              <a:rPr lang="pl-PL" dirty="0"/>
              <a:t> </a:t>
            </a:r>
            <a:r>
              <a:rPr lang="pl-PL" dirty="0" err="1"/>
              <a:t>anything</a:t>
            </a:r>
            <a:r>
              <a:rPr lang="pl-PL" dirty="0"/>
              <a:t> </a:t>
            </a:r>
            <a:r>
              <a:rPr lang="pl-PL" dirty="0" err="1"/>
              <a:t>done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Addressing</a:t>
            </a:r>
            <a:r>
              <a:rPr lang="pl-PL" dirty="0"/>
              <a:t> the </a:t>
            </a:r>
            <a:r>
              <a:rPr lang="pl-PL" dirty="0" err="1"/>
              <a:t>anxiety</a:t>
            </a:r>
            <a:r>
              <a:rPr lang="pl-PL" dirty="0"/>
              <a:t> in </a:t>
            </a:r>
            <a:r>
              <a:rPr lang="pl-PL" dirty="0" err="1"/>
              <a:t>therapy</a:t>
            </a:r>
            <a:r>
              <a:rPr lang="pl-PL" dirty="0"/>
              <a:t> </a:t>
            </a:r>
            <a:r>
              <a:rPr lang="pl-PL" dirty="0" err="1"/>
              <a:t>didn’t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;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worse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I was </a:t>
            </a:r>
            <a:r>
              <a:rPr lang="pl-PL" dirty="0" err="1"/>
              <a:t>anxious</a:t>
            </a:r>
            <a:r>
              <a:rPr lang="pl-PL" dirty="0"/>
              <a:t> I </a:t>
            </a:r>
            <a:r>
              <a:rPr lang="pl-PL" dirty="0" err="1"/>
              <a:t>wasn’t</a:t>
            </a:r>
            <a:r>
              <a:rPr lang="pl-PL" dirty="0"/>
              <a:t> </a:t>
            </a:r>
            <a:r>
              <a:rPr lang="pl-PL" dirty="0" err="1"/>
              <a:t>making</a:t>
            </a:r>
            <a:r>
              <a:rPr lang="pl-PL" dirty="0"/>
              <a:t> </a:t>
            </a:r>
            <a:r>
              <a:rPr lang="pl-PL" dirty="0" err="1"/>
              <a:t>enough</a:t>
            </a:r>
            <a:r>
              <a:rPr lang="pl-PL" dirty="0"/>
              <a:t> </a:t>
            </a:r>
            <a:r>
              <a:rPr lang="pl-PL" dirty="0" err="1"/>
              <a:t>progress.Medication</a:t>
            </a:r>
            <a:r>
              <a:rPr lang="pl-PL" dirty="0"/>
              <a:t> </a:t>
            </a:r>
            <a:r>
              <a:rPr lang="pl-PL" dirty="0" err="1"/>
              <a:t>helped</a:t>
            </a:r>
            <a:r>
              <a:rPr lang="pl-PL" dirty="0"/>
              <a:t> </a:t>
            </a:r>
            <a:r>
              <a:rPr lang="pl-PL" dirty="0" err="1"/>
              <a:t>alleviate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 bit… but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kept</a:t>
            </a:r>
            <a:r>
              <a:rPr lang="pl-PL" dirty="0"/>
              <a:t> </a:t>
            </a:r>
            <a:r>
              <a:rPr lang="pl-PL" dirty="0" err="1"/>
              <a:t>getting</a:t>
            </a:r>
            <a:r>
              <a:rPr lang="pl-PL" dirty="0"/>
              <a:t> </a:t>
            </a:r>
            <a:r>
              <a:rPr lang="pl-PL" dirty="0" err="1"/>
              <a:t>worse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helped</a:t>
            </a:r>
            <a:r>
              <a:rPr lang="pl-PL" dirty="0"/>
              <a:t> </a:t>
            </a:r>
            <a:r>
              <a:rPr lang="pl-PL" dirty="0" err="1"/>
              <a:t>wasn’t</a:t>
            </a:r>
            <a:r>
              <a:rPr lang="pl-PL" dirty="0"/>
              <a:t> </a:t>
            </a:r>
            <a:r>
              <a:rPr lang="pl-PL" dirty="0" err="1"/>
              <a:t>psychiatric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… </a:t>
            </a:r>
            <a:r>
              <a:rPr lang="pl-PL" dirty="0" err="1"/>
              <a:t>instead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was </a:t>
            </a:r>
            <a:r>
              <a:rPr lang="pl-PL" dirty="0" err="1"/>
              <a:t>identifying</a:t>
            </a:r>
            <a:r>
              <a:rPr lang="pl-PL" dirty="0"/>
              <a:t> the </a:t>
            </a:r>
            <a:r>
              <a:rPr lang="pl-PL" dirty="0" err="1"/>
              <a:t>direct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my </a:t>
            </a:r>
            <a:r>
              <a:rPr lang="pl-PL" dirty="0" err="1"/>
              <a:t>anxiety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was my </a:t>
            </a:r>
            <a:r>
              <a:rPr lang="pl-PL" dirty="0" err="1"/>
              <a:t>horrible</a:t>
            </a:r>
            <a:r>
              <a:rPr lang="pl-PL" dirty="0"/>
              <a:t> </a:t>
            </a:r>
            <a:r>
              <a:rPr lang="pl-PL" dirty="0" err="1"/>
              <a:t>financial</a:t>
            </a:r>
            <a:r>
              <a:rPr lang="pl-PL" dirty="0"/>
              <a:t> </a:t>
            </a:r>
            <a:r>
              <a:rPr lang="pl-PL" dirty="0" err="1"/>
              <a:t>situation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 </a:t>
            </a:r>
            <a:r>
              <a:rPr lang="pl-PL" dirty="0" err="1"/>
              <a:t>didn’t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a </a:t>
            </a:r>
            <a:r>
              <a:rPr lang="pl-PL" dirty="0" err="1"/>
              <a:t>psychiatrist</a:t>
            </a:r>
            <a:r>
              <a:rPr lang="pl-PL" dirty="0"/>
              <a:t>… I </a:t>
            </a:r>
            <a:r>
              <a:rPr lang="pl-PL" dirty="0" err="1"/>
              <a:t>needed</a:t>
            </a:r>
            <a:r>
              <a:rPr lang="pl-PL" dirty="0"/>
              <a:t> a </a:t>
            </a:r>
            <a:r>
              <a:rPr lang="pl-PL" dirty="0" err="1"/>
              <a:t>financial</a:t>
            </a:r>
            <a:r>
              <a:rPr lang="pl-PL" dirty="0"/>
              <a:t> </a:t>
            </a:r>
            <a:r>
              <a:rPr lang="pl-PL" dirty="0" err="1"/>
              <a:t>advisor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06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(</a:t>
            </a: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5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We’re</a:t>
            </a:r>
            <a:r>
              <a:rPr lang="pl-PL" dirty="0"/>
              <a:t> </a:t>
            </a:r>
            <a:r>
              <a:rPr lang="pl-PL" dirty="0" err="1"/>
              <a:t>here</a:t>
            </a:r>
            <a:r>
              <a:rPr lang="pl-PL" dirty="0"/>
              <a:t> to talk </a:t>
            </a:r>
            <a:r>
              <a:rPr lang="pl-PL" dirty="0" err="1"/>
              <a:t>about</a:t>
            </a:r>
            <a:r>
              <a:rPr lang="pl-PL" dirty="0"/>
              <a:t> ASD,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called</a:t>
            </a:r>
            <a:r>
              <a:rPr lang="pl-PL" dirty="0"/>
              <a:t> PDD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developmental</a:t>
            </a:r>
            <a:r>
              <a:rPr lang="pl-PL" dirty="0"/>
              <a:t> </a:t>
            </a:r>
            <a:r>
              <a:rPr lang="pl-PL" dirty="0" err="1"/>
              <a:t>difference</a:t>
            </a:r>
            <a:r>
              <a:rPr lang="pl-PL" dirty="0"/>
              <a:t> </a:t>
            </a:r>
            <a:r>
              <a:rPr lang="pl-PL" dirty="0" err="1"/>
              <a:t>depending</a:t>
            </a:r>
            <a:r>
              <a:rPr lang="pl-PL" dirty="0"/>
              <a:t> on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you’re</a:t>
            </a:r>
            <a:r>
              <a:rPr lang="pl-PL" dirty="0"/>
              <a:t> </a:t>
            </a:r>
            <a:r>
              <a:rPr lang="pl-PL" dirty="0" err="1"/>
              <a:t>talking</a:t>
            </a:r>
            <a:r>
              <a:rPr lang="pl-PL" dirty="0"/>
              <a:t> with.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The </a:t>
            </a:r>
            <a:r>
              <a:rPr lang="pl-PL" dirty="0" err="1"/>
              <a:t>wording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unfortunate</a:t>
            </a:r>
            <a:r>
              <a:rPr lang="pl-PL" dirty="0"/>
              <a:t>, but the </a:t>
            </a:r>
            <a:r>
              <a:rPr lang="pl-PL" dirty="0" err="1"/>
              <a:t>clues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62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Controversial</a:t>
            </a:r>
            <a:r>
              <a:rPr lang="pl-PL" dirty="0"/>
              <a:t>, but </a:t>
            </a:r>
            <a:r>
              <a:rPr lang="pl-PL" dirty="0" err="1"/>
              <a:t>famous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[Asperger, </a:t>
            </a:r>
            <a:r>
              <a:rPr lang="pl-PL" dirty="0" err="1"/>
              <a:t>Kanner</a:t>
            </a:r>
            <a:r>
              <a:rPr lang="pl-PL" dirty="0"/>
              <a:t>, </a:t>
            </a:r>
            <a:r>
              <a:rPr lang="pl-PL" dirty="0" err="1"/>
              <a:t>Attwood</a:t>
            </a:r>
            <a:r>
              <a:rPr lang="pl-PL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00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How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guys</a:t>
            </a:r>
            <a:r>
              <a:rPr lang="pl-PL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Raise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hands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the big </a:t>
            </a:r>
            <a:r>
              <a:rPr lang="pl-PL" dirty="0" err="1"/>
              <a:t>brain</a:t>
            </a:r>
            <a:r>
              <a:rPr lang="pl-PL" dirty="0"/>
              <a:t> </a:t>
            </a:r>
            <a:r>
              <a:rPr lang="pl-PL" dirty="0" err="1"/>
              <a:t>heads</a:t>
            </a:r>
            <a:r>
              <a:rPr lang="pl-PL" dirty="0"/>
              <a:t> of </a:t>
            </a:r>
            <a:r>
              <a:rPr lang="pl-PL" dirty="0" err="1"/>
              <a:t>developmental</a:t>
            </a:r>
            <a:r>
              <a:rPr lang="pl-PL" dirty="0"/>
              <a:t> </a:t>
            </a:r>
            <a:r>
              <a:rPr lang="pl-PL" dirty="0" err="1"/>
              <a:t>psychology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[Piaget, </a:t>
            </a:r>
            <a:r>
              <a:rPr lang="pl-PL" dirty="0" err="1"/>
              <a:t>Vygotsky</a:t>
            </a:r>
            <a:r>
              <a:rPr lang="pl-PL" dirty="0"/>
              <a:t>, </a:t>
            </a:r>
            <a:r>
              <a:rPr lang="pl-PL" dirty="0" err="1"/>
              <a:t>Erikson</a:t>
            </a:r>
            <a:r>
              <a:rPr lang="pl-PL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8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We as </a:t>
            </a:r>
            <a:r>
              <a:rPr lang="pl-PL" dirty="0" err="1"/>
              <a:t>autism</a:t>
            </a:r>
            <a:r>
              <a:rPr lang="pl-PL" dirty="0"/>
              <a:t> </a:t>
            </a:r>
            <a:r>
              <a:rPr lang="pl-PL" dirty="0" err="1"/>
              <a:t>researchers</a:t>
            </a:r>
            <a:r>
              <a:rPr lang="pl-PL" dirty="0"/>
              <a:t> </a:t>
            </a:r>
            <a:r>
              <a:rPr lang="pl-PL" dirty="0" err="1"/>
              <a:t>don’t</a:t>
            </a:r>
            <a:r>
              <a:rPr lang="pl-PL" dirty="0"/>
              <a:t> stand on the </a:t>
            </a:r>
            <a:r>
              <a:rPr lang="pl-PL" dirty="0" err="1"/>
              <a:t>shoulders</a:t>
            </a:r>
            <a:r>
              <a:rPr lang="pl-PL" dirty="0"/>
              <a:t> of </a:t>
            </a:r>
            <a:r>
              <a:rPr lang="pl-PL" dirty="0" err="1"/>
              <a:t>giants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we </a:t>
            </a:r>
            <a:r>
              <a:rPr lang="pl-PL" dirty="0" err="1"/>
              <a:t>fail</a:t>
            </a:r>
            <a:r>
              <a:rPr lang="pl-PL" dirty="0"/>
              <a:t> to </a:t>
            </a:r>
            <a:r>
              <a:rPr lang="pl-PL" dirty="0" err="1"/>
              <a:t>recognize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giants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.</a:t>
            </a:r>
          </a:p>
          <a:p>
            <a:r>
              <a:rPr lang="pl-PL" dirty="0"/>
              <a:t>We </a:t>
            </a:r>
            <a:r>
              <a:rPr lang="pl-PL" dirty="0" err="1"/>
              <a:t>build</a:t>
            </a:r>
            <a:r>
              <a:rPr lang="pl-PL" dirty="0"/>
              <a:t> </a:t>
            </a:r>
            <a:r>
              <a:rPr lang="pl-PL" dirty="0" err="1"/>
              <a:t>naive</a:t>
            </a:r>
            <a:r>
              <a:rPr lang="pl-PL" dirty="0"/>
              <a:t> </a:t>
            </a:r>
            <a:r>
              <a:rPr lang="pl-PL" dirty="0" err="1"/>
              <a:t>models</a:t>
            </a:r>
            <a:r>
              <a:rPr lang="pl-PL" dirty="0"/>
              <a:t>.</a:t>
            </a:r>
          </a:p>
          <a:p>
            <a:r>
              <a:rPr lang="pl-PL" dirty="0" err="1"/>
              <a:t>Models</a:t>
            </a:r>
            <a:r>
              <a:rPr lang="pl-PL" dirty="0"/>
              <a:t> </a:t>
            </a:r>
            <a:r>
              <a:rPr lang="pl-PL" dirty="0" err="1"/>
              <a:t>tend</a:t>
            </a:r>
            <a:r>
              <a:rPr lang="pl-PL" dirty="0"/>
              <a:t> to “fan-out” - </a:t>
            </a:r>
            <a:r>
              <a:rPr lang="pl-PL" dirty="0" err="1"/>
              <a:t>starting</a:t>
            </a:r>
            <a:r>
              <a:rPr lang="pl-PL" dirty="0"/>
              <a:t> from </a:t>
            </a:r>
            <a:r>
              <a:rPr lang="pl-PL" dirty="0" err="1"/>
              <a:t>autism</a:t>
            </a:r>
            <a:r>
              <a:rPr lang="pl-PL" dirty="0"/>
              <a:t> and </a:t>
            </a:r>
            <a:r>
              <a:rPr lang="pl-PL" dirty="0" err="1"/>
              <a:t>building</a:t>
            </a:r>
            <a:r>
              <a:rPr lang="pl-PL" dirty="0"/>
              <a:t> from </a:t>
            </a:r>
            <a:r>
              <a:rPr lang="pl-PL" dirty="0" err="1"/>
              <a:t>there</a:t>
            </a:r>
            <a:r>
              <a:rPr lang="pl-PL" dirty="0"/>
              <a:t> - but </a:t>
            </a:r>
            <a:r>
              <a:rPr lang="pl-PL" dirty="0" err="1"/>
              <a:t>fail</a:t>
            </a:r>
            <a:r>
              <a:rPr lang="pl-PL" dirty="0"/>
              <a:t> to “fan-in”,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take</a:t>
            </a:r>
            <a:r>
              <a:rPr lang="pl-PL" dirty="0"/>
              <a:t> </a:t>
            </a:r>
            <a:r>
              <a:rPr lang="pl-PL" dirty="0" err="1"/>
              <a:t>existing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in </a:t>
            </a:r>
            <a:r>
              <a:rPr lang="pl-PL" dirty="0" err="1"/>
              <a:t>consideration</a:t>
            </a:r>
            <a:r>
              <a:rPr lang="pl-PL" dirty="0"/>
              <a:t>.</a:t>
            </a:r>
          </a:p>
          <a:p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worse</a:t>
            </a:r>
            <a:r>
              <a:rPr lang="pl-PL" dirty="0"/>
              <a:t> - with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dots</a:t>
            </a:r>
            <a:r>
              <a:rPr lang="pl-PL" dirty="0"/>
              <a:t>, </a:t>
            </a:r>
            <a:r>
              <a:rPr lang="pl-PL" dirty="0" err="1"/>
              <a:t>people</a:t>
            </a:r>
            <a:r>
              <a:rPr lang="pl-PL" dirty="0"/>
              <a:t> start </a:t>
            </a:r>
            <a:r>
              <a:rPr lang="pl-PL" dirty="0" err="1"/>
              <a:t>creating</a:t>
            </a:r>
            <a:r>
              <a:rPr lang="pl-PL" dirty="0"/>
              <a:t> </a:t>
            </a:r>
            <a:r>
              <a:rPr lang="pl-PL" dirty="0" err="1"/>
              <a:t>false</a:t>
            </a:r>
            <a:r>
              <a:rPr lang="pl-PL" dirty="0"/>
              <a:t> </a:t>
            </a:r>
            <a:r>
              <a:rPr lang="pl-PL" dirty="0" err="1"/>
              <a:t>conclusions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56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nothing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, </a:t>
            </a:r>
            <a:r>
              <a:rPr lang="pl-PL" dirty="0" err="1"/>
              <a:t>we’ve</a:t>
            </a:r>
            <a:r>
              <a:rPr lang="pl-PL" dirty="0"/>
              <a:t> </a:t>
            </a:r>
            <a:r>
              <a:rPr lang="pl-PL" dirty="0" err="1"/>
              <a:t>known</a:t>
            </a:r>
            <a:r>
              <a:rPr lang="pl-PL" dirty="0"/>
              <a:t>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stuff</a:t>
            </a:r>
            <a:r>
              <a:rPr lang="pl-PL" dirty="0"/>
              <a:t> for </a:t>
            </a:r>
            <a:r>
              <a:rPr lang="pl-PL" dirty="0" err="1"/>
              <a:t>decades</a:t>
            </a:r>
            <a:r>
              <a:rPr lang="pl-PL" dirty="0"/>
              <a:t>, </a:t>
            </a:r>
            <a:r>
              <a:rPr lang="pl-PL" dirty="0" err="1"/>
              <a:t>if</a:t>
            </a:r>
            <a:r>
              <a:rPr lang="pl-PL" dirty="0"/>
              <a:t> not </a:t>
            </a:r>
            <a:r>
              <a:rPr lang="pl-PL" dirty="0" err="1"/>
              <a:t>centuries</a:t>
            </a:r>
            <a:r>
              <a:rPr lang="pl-PL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No, </a:t>
            </a:r>
            <a:r>
              <a:rPr lang="pl-PL" dirty="0" err="1"/>
              <a:t>wait</a:t>
            </a:r>
            <a:r>
              <a:rPr lang="pl-PL" dirty="0"/>
              <a:t>,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autism</a:t>
            </a:r>
            <a:r>
              <a:rPr lang="pl-PL" dirty="0"/>
              <a:t> </a:t>
            </a:r>
            <a:r>
              <a:rPr lang="pl-PL" dirty="0" err="1"/>
              <a:t>conference</a:t>
            </a:r>
            <a:r>
              <a:rPr lang="pl-PL" dirty="0"/>
              <a:t>. </a:t>
            </a:r>
            <a:r>
              <a:rPr lang="pl-PL" dirty="0" err="1"/>
              <a:t>Let</a:t>
            </a:r>
            <a:r>
              <a:rPr lang="pl-PL" dirty="0"/>
              <a:t> me start </a:t>
            </a:r>
            <a:r>
              <a:rPr lang="pl-PL" dirty="0" err="1"/>
              <a:t>again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11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How </a:t>
            </a:r>
            <a:r>
              <a:rPr lang="pl-PL" dirty="0" err="1"/>
              <a:t>about</a:t>
            </a:r>
            <a:r>
              <a:rPr lang="pl-PL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1411-5632-704C-827B-BD6A39B572E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5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dobe Garamond Pro" panose="02020502060506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otham-Book" panose="02000504050000020004" pitchFamily="2" charset="0"/>
              </a:defRPr>
            </a:lvl1pPr>
          </a:lstStyle>
          <a:p>
            <a:r>
              <a:rPr lang="pl-PL" dirty="0"/>
              <a:t>JASNA STRONA SPEKTRUM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1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3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81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>
                <a:latin typeface="Adobe Garamond Pro" panose="02020502060506020403" pitchFamily="18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6000">
                <a:latin typeface="Adobe Garamond Pro" panose="02020502060506020403" pitchFamily="18" charset="77"/>
              </a:defRPr>
            </a:lvl1pPr>
            <a:lvl2pPr>
              <a:defRPr>
                <a:latin typeface="Adobe Garamond Pro" panose="02020502060506020403" pitchFamily="18" charset="77"/>
              </a:defRPr>
            </a:lvl2pPr>
            <a:lvl3pPr>
              <a:defRPr>
                <a:latin typeface="Adobe Garamond Pro" panose="02020502060506020403" pitchFamily="18" charset="77"/>
              </a:defRPr>
            </a:lvl3pPr>
            <a:lvl4pPr>
              <a:defRPr>
                <a:latin typeface="Adobe Garamond Pro" panose="02020502060506020403" pitchFamily="18" charset="77"/>
              </a:defRPr>
            </a:lvl4pPr>
            <a:lvl5pPr>
              <a:defRPr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2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64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16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9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4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46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08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07.04.2018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JASNA STRONA SPEKTRUM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2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07.04.2018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JASNA STRONA SPEKTRUM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2FBCB-FB3E-634F-AC3E-C2F4355983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3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x.doi.org/10.1016/j.bbi.2016.05.00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80E0E9-0C95-C34C-B276-140F7D159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355" y="4803725"/>
            <a:ext cx="6894738" cy="631595"/>
          </a:xfrm>
        </p:spPr>
        <p:txBody>
          <a:bodyPr>
            <a:normAutofit/>
          </a:bodyPr>
          <a:lstStyle/>
          <a:p>
            <a:r>
              <a:rPr lang="pl-PL" dirty="0">
                <a:latin typeface="Gotham-Book" panose="02000504050000020004" pitchFamily="2" charset="0"/>
              </a:rPr>
              <a:t>JASNA STRONA SPEKTRUM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A585D-2A57-7049-BAED-DDF7AE8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66" y="1659224"/>
            <a:ext cx="4384221" cy="5198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4B3AE-FC0D-544A-B11C-F5D7C5595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65" y="5451022"/>
            <a:ext cx="3621317" cy="9053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F6A20-6B65-874D-B85E-32C66C8D995A}"/>
              </a:ext>
            </a:extLst>
          </p:cNvPr>
          <p:cNvSpPr txBox="1">
            <a:spLocks/>
          </p:cNvSpPr>
          <p:nvPr/>
        </p:nvSpPr>
        <p:spPr>
          <a:xfrm>
            <a:off x="5181093" y="2963315"/>
            <a:ext cx="6502400" cy="1347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dobe Garamond Pro" panose="02020502060506020403" pitchFamily="18" charset="77"/>
                <a:ea typeface="+mj-ea"/>
                <a:cs typeface="+mj-cs"/>
              </a:defRPr>
            </a:lvl1pPr>
          </a:lstStyle>
          <a:p>
            <a:pPr algn="r"/>
            <a:r>
              <a:rPr lang="pl-PL" sz="3000" dirty="0" err="1"/>
              <a:t>Autscape</a:t>
            </a:r>
            <a:r>
              <a:rPr lang="pl-PL" sz="3000" dirty="0"/>
              <a:t>, 14.08.2019</a:t>
            </a:r>
          </a:p>
          <a:p>
            <a:pPr algn="r"/>
            <a:r>
              <a:rPr lang="pl-PL" sz="3000" dirty="0"/>
              <a:t>Kosma Moczek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DFC75-6893-6F4F-ADBC-AC2FD3CA4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948" y="65084"/>
            <a:ext cx="7429545" cy="2651962"/>
          </a:xfrm>
        </p:spPr>
        <p:txBody>
          <a:bodyPr>
            <a:normAutofit/>
          </a:bodyPr>
          <a:lstStyle/>
          <a:p>
            <a:pPr algn="r"/>
            <a:r>
              <a:rPr lang="pl-PL" sz="4800" dirty="0" err="1"/>
              <a:t>Reinventing</a:t>
            </a:r>
            <a:r>
              <a:rPr lang="pl-PL" sz="4800" dirty="0"/>
              <a:t> the </a:t>
            </a:r>
            <a:r>
              <a:rPr lang="pl-PL" sz="4800" dirty="0" err="1"/>
              <a:t>wheel</a:t>
            </a:r>
            <a:r>
              <a:rPr lang="pl-PL" sz="4800" dirty="0"/>
              <a:t>. </a:t>
            </a:r>
            <a:r>
              <a:rPr lang="pl-PL" sz="4800" dirty="0" err="1"/>
              <a:t>Descriptions</a:t>
            </a:r>
            <a:r>
              <a:rPr lang="pl-PL" sz="4800" dirty="0"/>
              <a:t> of </a:t>
            </a:r>
            <a:r>
              <a:rPr lang="pl-PL" sz="4800" dirty="0" err="1"/>
              <a:t>autism</a:t>
            </a:r>
            <a:r>
              <a:rPr lang="pl-PL" sz="4800" dirty="0"/>
              <a:t> in non-</a:t>
            </a:r>
            <a:r>
              <a:rPr lang="pl-PL" sz="4800" dirty="0" err="1"/>
              <a:t>autism</a:t>
            </a:r>
            <a:r>
              <a:rPr lang="pl-PL" sz="4800" dirty="0"/>
              <a:t> </a:t>
            </a:r>
            <a:r>
              <a:rPr lang="pl-PL" sz="4800" dirty="0" err="1"/>
              <a:t>research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108471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9409-2444-814A-A954-7430C93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trike="sngStrike" dirty="0" err="1"/>
              <a:t>There</a:t>
            </a:r>
            <a:r>
              <a:rPr lang="pl-PL" strike="sngStrike" dirty="0"/>
              <a:t> </a:t>
            </a:r>
            <a:r>
              <a:rPr lang="pl-PL" strike="sngStrike" dirty="0" err="1"/>
              <a:t>are</a:t>
            </a:r>
            <a:r>
              <a:rPr lang="pl-PL" strike="sngStrike" dirty="0"/>
              <a:t> </a:t>
            </a:r>
            <a:r>
              <a:rPr lang="pl-PL" strike="sngStrike" dirty="0" err="1"/>
              <a:t>established</a:t>
            </a:r>
            <a:r>
              <a:rPr lang="pl-PL" strike="sngStrike" dirty="0"/>
              <a:t> </a:t>
            </a:r>
            <a:r>
              <a:rPr lang="pl-PL" strike="sngStrike" dirty="0" err="1"/>
              <a:t>theories</a:t>
            </a:r>
            <a:r>
              <a:rPr lang="pl-PL" strike="sngStrike" dirty="0"/>
              <a:t> and </a:t>
            </a:r>
            <a:r>
              <a:rPr lang="pl-PL" strike="sngStrike" dirty="0" err="1"/>
              <a:t>literature</a:t>
            </a:r>
            <a:r>
              <a:rPr lang="pl-PL" strike="sngStrike" dirty="0"/>
              <a:t> on the development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B00E-6F35-2049-838F-4192D56F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Emotions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Empathy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Language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Communication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Sensory and motor </a:t>
            </a:r>
            <a:r>
              <a:rPr lang="pl-PL" dirty="0" err="1"/>
              <a:t>skills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Self-knowledge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Identity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Personality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Relationships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FA70F-9232-1F47-A2E5-6042181C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96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9409-2444-814A-A954-7430C93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stuggle</a:t>
            </a:r>
            <a:r>
              <a:rPr lang="pl-PL" dirty="0"/>
              <a:t> with: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B00E-6F35-2049-838F-4192D56F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Emotions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Empathy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Language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Communication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Sensory and motor </a:t>
            </a:r>
            <a:r>
              <a:rPr lang="pl-PL" dirty="0" err="1"/>
              <a:t>skills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Self-knowledge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Identity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Personality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Relationships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FA70F-9232-1F47-A2E5-6042181C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64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9409-2444-814A-A954-7430C93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 </a:t>
            </a:r>
            <a:r>
              <a:rPr lang="pl-PL" dirty="0" err="1"/>
              <a:t>Paradox</a:t>
            </a:r>
            <a:r>
              <a:rPr lang="pl-PL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B00E-6F35-2049-838F-4192D56F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humans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humans</a:t>
            </a:r>
            <a:r>
              <a:rPr lang="pl-PL" dirty="0"/>
              <a:t>.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humans</a:t>
            </a:r>
            <a:r>
              <a:rPr lang="pl-PL" dirty="0"/>
              <a:t> </a:t>
            </a:r>
            <a:r>
              <a:rPr lang="pl-PL" dirty="0" err="1"/>
              <a:t>require</a:t>
            </a:r>
            <a:r>
              <a:rPr lang="pl-PL" dirty="0"/>
              <a:t> </a:t>
            </a:r>
            <a:r>
              <a:rPr lang="pl-PL" dirty="0" err="1"/>
              <a:t>special</a:t>
            </a:r>
            <a:r>
              <a:rPr lang="pl-PL" dirty="0"/>
              <a:t>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support</a:t>
            </a:r>
            <a:r>
              <a:rPr lang="pl-PL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FA70F-9232-1F47-A2E5-6042181C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98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DA78F-93D2-5449-A6FE-B9956319B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8293"/>
            <a:ext cx="9144000" cy="2387600"/>
          </a:xfrm>
        </p:spPr>
        <p:txBody>
          <a:bodyPr/>
          <a:lstStyle/>
          <a:p>
            <a:r>
              <a:rPr lang="pl-PL" dirty="0"/>
              <a:t>Case: GI </a:t>
            </a:r>
            <a:r>
              <a:rPr lang="pl-PL" dirty="0" err="1"/>
              <a:t>problems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8CB-449A-BA44-B762-0780C1F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58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691D-6AE2-7A4A-BAFC-37167C41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z="2400" smtClean="0"/>
              <a:t>14</a:t>
            </a:fld>
            <a:endParaRPr lang="pl-PL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F2C536-40D6-A241-9321-F43545E9E14B}"/>
              </a:ext>
            </a:extLst>
          </p:cNvPr>
          <p:cNvSpPr/>
          <p:nvPr/>
        </p:nvSpPr>
        <p:spPr>
          <a:xfrm>
            <a:off x="650240" y="2551084"/>
            <a:ext cx="3373120" cy="172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AUTISM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708760-18ED-3F44-B3CF-B651D8C63455}"/>
              </a:ext>
            </a:extLst>
          </p:cNvPr>
          <p:cNvSpPr/>
          <p:nvPr/>
        </p:nvSpPr>
        <p:spPr>
          <a:xfrm>
            <a:off x="6598458" y="3411913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ANXIETY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1F4184-4D41-2148-9B40-23051D7A7424}"/>
              </a:ext>
            </a:extLst>
          </p:cNvPr>
          <p:cNvSpPr/>
          <p:nvPr/>
        </p:nvSpPr>
        <p:spPr>
          <a:xfrm>
            <a:off x="6544427" y="2189134"/>
            <a:ext cx="2848955" cy="1129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GI PROBLEMS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0DFD1D-F4CD-1D42-BF23-1E545AF8B765}"/>
              </a:ext>
            </a:extLst>
          </p:cNvPr>
          <p:cNvCxnSpPr>
            <a:cxnSpLocks/>
            <a:stCxn id="5" idx="7"/>
            <a:endCxn id="7" idx="2"/>
          </p:cNvCxnSpPr>
          <p:nvPr/>
        </p:nvCxnSpPr>
        <p:spPr>
          <a:xfrm flipV="1">
            <a:off x="3529378" y="2753880"/>
            <a:ext cx="3015049" cy="4933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1A3F2C-6A93-4640-9877-BEA3EAFC005A}"/>
              </a:ext>
            </a:extLst>
          </p:cNvPr>
          <p:cNvCxnSpPr>
            <a:cxnSpLocks/>
            <a:stCxn id="5" idx="5"/>
            <a:endCxn id="6" idx="2"/>
          </p:cNvCxnSpPr>
          <p:nvPr/>
        </p:nvCxnSpPr>
        <p:spPr>
          <a:xfrm>
            <a:off x="3529378" y="4020611"/>
            <a:ext cx="3069080" cy="459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77BDD68-26C4-8D47-961A-8EC72FC0F322}"/>
              </a:ext>
            </a:extLst>
          </p:cNvPr>
          <p:cNvSpPr/>
          <p:nvPr/>
        </p:nvSpPr>
        <p:spPr>
          <a:xfrm>
            <a:off x="4868338" y="290601"/>
            <a:ext cx="2696244" cy="1196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FAD DIETS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2B22E2-0ACB-3940-B77A-9D11EA06FE52}"/>
              </a:ext>
            </a:extLst>
          </p:cNvPr>
          <p:cNvSpPr/>
          <p:nvPr/>
        </p:nvSpPr>
        <p:spPr>
          <a:xfrm>
            <a:off x="8610600" y="290601"/>
            <a:ext cx="2696244" cy="1196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SENSIBLE DIETARY</a:t>
            </a:r>
            <a:br>
              <a:rPr lang="pl-PL" sz="2400" dirty="0"/>
            </a:br>
            <a:r>
              <a:rPr lang="pl-PL" sz="2400" dirty="0"/>
              <a:t>ADVICE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C2CD29-4A59-234D-93C8-5B255D1E752D}"/>
              </a:ext>
            </a:extLst>
          </p:cNvPr>
          <p:cNvCxnSpPr>
            <a:cxnSpLocks/>
            <a:stCxn id="15" idx="4"/>
            <a:endCxn id="7" idx="1"/>
          </p:cNvCxnSpPr>
          <p:nvPr/>
        </p:nvCxnSpPr>
        <p:spPr>
          <a:xfrm>
            <a:off x="6216460" y="1487149"/>
            <a:ext cx="745187" cy="86739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72C228-5FF2-B94D-A669-55771CFB9B55}"/>
              </a:ext>
            </a:extLst>
          </p:cNvPr>
          <p:cNvCxnSpPr>
            <a:cxnSpLocks/>
            <a:stCxn id="18" idx="4"/>
            <a:endCxn id="7" idx="7"/>
          </p:cNvCxnSpPr>
          <p:nvPr/>
        </p:nvCxnSpPr>
        <p:spPr>
          <a:xfrm flipH="1">
            <a:off x="8976162" y="1487149"/>
            <a:ext cx="982560" cy="86739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F20F456-974E-EE4E-846B-8B28C5678D64}"/>
              </a:ext>
            </a:extLst>
          </p:cNvPr>
          <p:cNvSpPr/>
          <p:nvPr/>
        </p:nvSpPr>
        <p:spPr>
          <a:xfrm>
            <a:off x="4868338" y="5144782"/>
            <a:ext cx="2696244" cy="1196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MEDICATION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EBEEB4-A905-4B46-809D-A94CD8AAFEBD}"/>
              </a:ext>
            </a:extLst>
          </p:cNvPr>
          <p:cNvSpPr/>
          <p:nvPr/>
        </p:nvSpPr>
        <p:spPr>
          <a:xfrm>
            <a:off x="8361218" y="5159802"/>
            <a:ext cx="2696244" cy="1196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THERAPY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DA85D6-B123-3D40-8043-C31D3E33F0FD}"/>
              </a:ext>
            </a:extLst>
          </p:cNvPr>
          <p:cNvCxnSpPr>
            <a:cxnSpLocks/>
            <a:stCxn id="27" idx="0"/>
            <a:endCxn id="6" idx="3"/>
          </p:cNvCxnSpPr>
          <p:nvPr/>
        </p:nvCxnSpPr>
        <p:spPr>
          <a:xfrm flipV="1">
            <a:off x="6216460" y="4458872"/>
            <a:ext cx="791305" cy="68591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391439-839B-F34A-8968-8B81F05AE4F6}"/>
              </a:ext>
            </a:extLst>
          </p:cNvPr>
          <p:cNvCxnSpPr>
            <a:cxnSpLocks/>
            <a:stCxn id="28" idx="0"/>
            <a:endCxn id="6" idx="5"/>
          </p:cNvCxnSpPr>
          <p:nvPr/>
        </p:nvCxnSpPr>
        <p:spPr>
          <a:xfrm flipH="1" flipV="1">
            <a:off x="8984075" y="4458872"/>
            <a:ext cx="725265" cy="70093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6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8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691D-6AE2-7A4A-BAFC-37167C41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z="2400" smtClean="0"/>
              <a:t>15</a:t>
            </a:fld>
            <a:endParaRPr lang="pl-PL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F2C536-40D6-A241-9321-F43545E9E14B}"/>
              </a:ext>
            </a:extLst>
          </p:cNvPr>
          <p:cNvSpPr/>
          <p:nvPr/>
        </p:nvSpPr>
        <p:spPr>
          <a:xfrm>
            <a:off x="812800" y="701964"/>
            <a:ext cx="3373120" cy="172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AUTISM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708760-18ED-3F44-B3CF-B651D8C63455}"/>
              </a:ext>
            </a:extLst>
          </p:cNvPr>
          <p:cNvSpPr/>
          <p:nvPr/>
        </p:nvSpPr>
        <p:spPr>
          <a:xfrm>
            <a:off x="6888018" y="4149876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ANXIETY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1A3F2C-6A93-4640-9877-BEA3EAFC005A}"/>
              </a:ext>
            </a:extLst>
          </p:cNvPr>
          <p:cNvCxnSpPr>
            <a:cxnSpLocks/>
            <a:stCxn id="20" idx="6"/>
            <a:endCxn id="6" idx="2"/>
          </p:cNvCxnSpPr>
          <p:nvPr/>
        </p:nvCxnSpPr>
        <p:spPr>
          <a:xfrm>
            <a:off x="6060902" y="4763171"/>
            <a:ext cx="82711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3AEE89B-35DE-654F-AEDE-2ADFE4DD5809}"/>
              </a:ext>
            </a:extLst>
          </p:cNvPr>
          <p:cNvSpPr/>
          <p:nvPr/>
        </p:nvSpPr>
        <p:spPr>
          <a:xfrm>
            <a:off x="3265978" y="4149876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STRESS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0DFDD9-E4AE-0B43-9FE9-E50716A63865}"/>
              </a:ext>
            </a:extLst>
          </p:cNvPr>
          <p:cNvSpPr/>
          <p:nvPr/>
        </p:nvSpPr>
        <p:spPr>
          <a:xfrm>
            <a:off x="5278120" y="701964"/>
            <a:ext cx="3373120" cy="172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INCOMPATIBLE</a:t>
            </a:r>
            <a:br>
              <a:rPr lang="pl-PL" sz="2400" dirty="0"/>
            </a:br>
            <a:r>
              <a:rPr lang="pl-PL" sz="2400" dirty="0"/>
              <a:t>ENVIRONMENT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C03837-C717-E94C-ACB6-7DF9980D6CD2}"/>
              </a:ext>
            </a:extLst>
          </p:cNvPr>
          <p:cNvCxnSpPr>
            <a:cxnSpLocks/>
            <a:stCxn id="5" idx="4"/>
            <a:endCxn id="20" idx="1"/>
          </p:cNvCxnSpPr>
          <p:nvPr/>
        </p:nvCxnSpPr>
        <p:spPr>
          <a:xfrm>
            <a:off x="2499360" y="2423622"/>
            <a:ext cx="1175925" cy="190588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AF9CA-1A0C-7245-835E-4248197E2AE6}"/>
              </a:ext>
            </a:extLst>
          </p:cNvPr>
          <p:cNvCxnSpPr>
            <a:cxnSpLocks/>
            <a:stCxn id="26" idx="4"/>
            <a:endCxn id="20" idx="7"/>
          </p:cNvCxnSpPr>
          <p:nvPr/>
        </p:nvCxnSpPr>
        <p:spPr>
          <a:xfrm flipH="1">
            <a:off x="5651595" y="2423622"/>
            <a:ext cx="1313085" cy="190588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4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691D-6AE2-7A4A-BAFC-37167C41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z="2400" smtClean="0"/>
              <a:t>16</a:t>
            </a:fld>
            <a:endParaRPr lang="pl-PL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1A3F2C-6A93-4640-9877-BEA3EAFC005A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3672840" y="2019971"/>
            <a:ext cx="3424531" cy="1110786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3AEE89B-35DE-654F-AEDE-2ADFE4DD5809}"/>
              </a:ext>
            </a:extLst>
          </p:cNvPr>
          <p:cNvSpPr/>
          <p:nvPr/>
        </p:nvSpPr>
        <p:spPr>
          <a:xfrm>
            <a:off x="877916" y="1406676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STRESS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0DFDD9-E4AE-0B43-9FE9-E50716A63865}"/>
              </a:ext>
            </a:extLst>
          </p:cNvPr>
          <p:cNvSpPr/>
          <p:nvPr/>
        </p:nvSpPr>
        <p:spPr>
          <a:xfrm>
            <a:off x="6924040" y="2673004"/>
            <a:ext cx="3373120" cy="1721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GI PROBLEMS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A9A869-30C8-1840-8870-E2DE382438B5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3672840" y="3369590"/>
            <a:ext cx="3251200" cy="2385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93C5276-7778-6843-BEA1-D655B52164AE}"/>
              </a:ext>
            </a:extLst>
          </p:cNvPr>
          <p:cNvSpPr/>
          <p:nvPr/>
        </p:nvSpPr>
        <p:spPr>
          <a:xfrm>
            <a:off x="877916" y="2780145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LIFESTYLE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7C2E91-F1D2-F949-8014-FE71F8D1D655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3672840" y="3842121"/>
            <a:ext cx="3251200" cy="91661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AF75559-40EF-3648-95D7-74F4A0BF7577}"/>
              </a:ext>
            </a:extLst>
          </p:cNvPr>
          <p:cNvSpPr/>
          <p:nvPr/>
        </p:nvSpPr>
        <p:spPr>
          <a:xfrm>
            <a:off x="877916" y="4145444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DIET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AD7353-EBB8-5F42-BCCE-7FC77A068C6E}"/>
              </a:ext>
            </a:extLst>
          </p:cNvPr>
          <p:cNvSpPr/>
          <p:nvPr/>
        </p:nvSpPr>
        <p:spPr>
          <a:xfrm>
            <a:off x="877916" y="5470103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GENETICS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9575D3-4C80-DA4E-9C0A-E9A8F0BB048E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3672840" y="4135006"/>
            <a:ext cx="3520440" cy="194839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C071C4B-5DED-7D4E-B7E5-A03C147C966B}"/>
              </a:ext>
            </a:extLst>
          </p:cNvPr>
          <p:cNvSpPr/>
          <p:nvPr/>
        </p:nvSpPr>
        <p:spPr>
          <a:xfrm>
            <a:off x="877916" y="104350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INFECTIONS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D5558C-DDD6-DD4C-A97C-751317E2BDF2}"/>
              </a:ext>
            </a:extLst>
          </p:cNvPr>
          <p:cNvCxnSpPr>
            <a:cxnSpLocks/>
            <a:stCxn id="23" idx="6"/>
            <a:endCxn id="26" idx="1"/>
          </p:cNvCxnSpPr>
          <p:nvPr/>
        </p:nvCxnSpPr>
        <p:spPr>
          <a:xfrm>
            <a:off x="3672840" y="717645"/>
            <a:ext cx="3745182" cy="220749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4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691D-6AE2-7A4A-BAFC-37167C41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z="2400" smtClean="0"/>
              <a:t>17</a:t>
            </a:fld>
            <a:endParaRPr lang="pl-PL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F2C536-40D6-A241-9321-F43545E9E14B}"/>
              </a:ext>
            </a:extLst>
          </p:cNvPr>
          <p:cNvSpPr/>
          <p:nvPr/>
        </p:nvSpPr>
        <p:spPr>
          <a:xfrm>
            <a:off x="1967943" y="1390501"/>
            <a:ext cx="2596070" cy="1462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AUTISM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708760-18ED-3F44-B3CF-B651D8C63455}"/>
              </a:ext>
            </a:extLst>
          </p:cNvPr>
          <p:cNvSpPr/>
          <p:nvPr/>
        </p:nvSpPr>
        <p:spPr>
          <a:xfrm>
            <a:off x="6888018" y="3906036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ANXIETY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1A3F2C-6A93-4640-9877-BEA3EAFC005A}"/>
              </a:ext>
            </a:extLst>
          </p:cNvPr>
          <p:cNvCxnSpPr>
            <a:cxnSpLocks/>
            <a:stCxn id="20" idx="6"/>
            <a:endCxn id="6" idx="2"/>
          </p:cNvCxnSpPr>
          <p:nvPr/>
        </p:nvCxnSpPr>
        <p:spPr>
          <a:xfrm>
            <a:off x="6060902" y="4519330"/>
            <a:ext cx="827116" cy="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3AEE89B-35DE-654F-AEDE-2ADFE4DD5809}"/>
              </a:ext>
            </a:extLst>
          </p:cNvPr>
          <p:cNvSpPr/>
          <p:nvPr/>
        </p:nvSpPr>
        <p:spPr>
          <a:xfrm>
            <a:off x="3265978" y="3906035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STRESS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0DFDD9-E4AE-0B43-9FE9-E50716A63865}"/>
              </a:ext>
            </a:extLst>
          </p:cNvPr>
          <p:cNvSpPr/>
          <p:nvPr/>
        </p:nvSpPr>
        <p:spPr>
          <a:xfrm>
            <a:off x="4947920" y="1360494"/>
            <a:ext cx="3053080" cy="149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INCOMPATIBLE</a:t>
            </a:r>
            <a:br>
              <a:rPr lang="pl-PL" sz="2400" dirty="0"/>
            </a:br>
            <a:r>
              <a:rPr lang="pl-PL" sz="2400" dirty="0"/>
              <a:t>ENVIRONMENT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C03837-C717-E94C-ACB6-7DF9980D6CD2}"/>
              </a:ext>
            </a:extLst>
          </p:cNvPr>
          <p:cNvCxnSpPr>
            <a:cxnSpLocks/>
            <a:stCxn id="5" idx="4"/>
            <a:endCxn id="20" idx="1"/>
          </p:cNvCxnSpPr>
          <p:nvPr/>
        </p:nvCxnSpPr>
        <p:spPr>
          <a:xfrm>
            <a:off x="3265978" y="2853090"/>
            <a:ext cx="409307" cy="123257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1AF9CA-1A0C-7245-835E-4248197E2AE6}"/>
              </a:ext>
            </a:extLst>
          </p:cNvPr>
          <p:cNvCxnSpPr>
            <a:cxnSpLocks/>
            <a:stCxn id="26" idx="4"/>
            <a:endCxn id="20" idx="7"/>
          </p:cNvCxnSpPr>
          <p:nvPr/>
        </p:nvCxnSpPr>
        <p:spPr>
          <a:xfrm flipH="1">
            <a:off x="5651595" y="2853090"/>
            <a:ext cx="822865" cy="123257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711086E-2429-1043-A763-47201DBE76BA}"/>
              </a:ext>
            </a:extLst>
          </p:cNvPr>
          <p:cNvSpPr/>
          <p:nvPr/>
        </p:nvSpPr>
        <p:spPr>
          <a:xfrm>
            <a:off x="3265978" y="5448531"/>
            <a:ext cx="2794924" cy="1226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GI PROBLEMS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E6F7A6-6EE1-064B-B1A6-9091B784F111}"/>
              </a:ext>
            </a:extLst>
          </p:cNvPr>
          <p:cNvCxnSpPr>
            <a:cxnSpLocks/>
            <a:stCxn id="20" idx="4"/>
            <a:endCxn id="10" idx="0"/>
          </p:cNvCxnSpPr>
          <p:nvPr/>
        </p:nvCxnSpPr>
        <p:spPr>
          <a:xfrm>
            <a:off x="4663440" y="5132624"/>
            <a:ext cx="0" cy="31590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73E6B4F-EF86-6742-856B-4B19E4DBB0A9}"/>
              </a:ext>
            </a:extLst>
          </p:cNvPr>
          <p:cNvSpPr/>
          <p:nvPr/>
        </p:nvSpPr>
        <p:spPr>
          <a:xfrm>
            <a:off x="225544" y="3827989"/>
            <a:ext cx="2596070" cy="1304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GENETIC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A9F8066-61A7-AB42-BAB9-4E080B8D091F}"/>
              </a:ext>
            </a:extLst>
          </p:cNvPr>
          <p:cNvCxnSpPr>
            <a:cxnSpLocks/>
            <a:stCxn id="23" idx="0"/>
            <a:endCxn id="5" idx="3"/>
          </p:cNvCxnSpPr>
          <p:nvPr/>
        </p:nvCxnSpPr>
        <p:spPr>
          <a:xfrm flipV="1">
            <a:off x="1523579" y="2638899"/>
            <a:ext cx="824550" cy="118909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B944DA-45E8-184E-9495-551876F09534}"/>
              </a:ext>
            </a:extLst>
          </p:cNvPr>
          <p:cNvCxnSpPr>
            <a:cxnSpLocks/>
            <a:stCxn id="23" idx="4"/>
            <a:endCxn id="10" idx="2"/>
          </p:cNvCxnSpPr>
          <p:nvPr/>
        </p:nvCxnSpPr>
        <p:spPr>
          <a:xfrm>
            <a:off x="1523579" y="5132625"/>
            <a:ext cx="1742399" cy="92920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3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22321D-A2D3-2544-AD97-2A11963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18</a:t>
            </a:fld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73CD1-2BED-B941-8834-A1048574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480"/>
            <a:ext cx="12204151" cy="5608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C8224-6F70-804D-8087-41361DD048E9}"/>
              </a:ext>
            </a:extLst>
          </p:cNvPr>
          <p:cNvSpPr txBox="1"/>
          <p:nvPr/>
        </p:nvSpPr>
        <p:spPr>
          <a:xfrm>
            <a:off x="4511041" y="5987018"/>
            <a:ext cx="324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DOI:</a:t>
            </a:r>
            <a:r>
              <a:rPr lang="pl-PL" dirty="0">
                <a:hlinkClick r:id="rId4"/>
              </a:rPr>
              <a:t>10.1016/j.bbi.2016.05.009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387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ABAA1-C707-1346-9153-6E60E77D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19</a:t>
            </a:fld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125F5-92DB-C646-9D9D-88FC5FE10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6700"/>
            <a:ext cx="6324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0F321-893F-9F41-AC2B-1C55F30F3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4000" cy="2387600"/>
          </a:xfrm>
        </p:spPr>
        <p:txBody>
          <a:bodyPr/>
          <a:lstStyle/>
          <a:p>
            <a:r>
              <a:rPr lang="pl-PL" dirty="0" err="1"/>
              <a:t>Heads-up</a:t>
            </a:r>
            <a:endParaRPr lang="pl-PL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2F8F61-FF1C-564A-846D-FC2C9D1A9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5A38D-05F6-0242-93F8-AA0A3D9B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62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20CCFB-AB45-9D4A-9F7F-97B97225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dots</a:t>
            </a:r>
            <a:r>
              <a:rPr lang="pl-PL" dirty="0"/>
              <a:t>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A28A2-5617-3F42-B0EC-09D7770C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developmental</a:t>
            </a:r>
            <a:r>
              <a:rPr lang="pl-PL" dirty="0"/>
              <a:t> </a:t>
            </a:r>
            <a:r>
              <a:rPr lang="pl-PL" dirty="0" err="1"/>
              <a:t>psychology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psychopathology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psychiatry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psychology</a:t>
            </a:r>
            <a:r>
              <a:rPr lang="pl-PL" dirty="0"/>
              <a:t> in </a:t>
            </a:r>
            <a:r>
              <a:rPr lang="pl-PL" dirty="0" err="1"/>
              <a:t>general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medicine</a:t>
            </a:r>
            <a:r>
              <a:rPr lang="pl-PL" dirty="0"/>
              <a:t> in </a:t>
            </a:r>
            <a:r>
              <a:rPr lang="pl-PL" dirty="0" err="1"/>
              <a:t>general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sociology</a:t>
            </a:r>
            <a:r>
              <a:rPr lang="pl-PL" dirty="0"/>
              <a:t> (sic)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DE829-667D-F648-A6D1-F783AB9F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93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DA78F-93D2-5449-A6FE-B9956319B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320" y="27682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Case:</a:t>
            </a:r>
            <a:br>
              <a:rPr lang="pl-PL" dirty="0"/>
            </a:br>
            <a:br>
              <a:rPr lang="pl-PL" dirty="0"/>
            </a:b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Meltdown</a:t>
            </a:r>
            <a:br>
              <a:rPr lang="pl-PL" dirty="0"/>
            </a:b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Shutdown</a:t>
            </a:r>
            <a:br>
              <a:rPr lang="pl-PL" dirty="0"/>
            </a:b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Burnout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8CB-449A-BA44-B762-0780C1F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440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8CB-449A-BA44-B762-0780C1F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22</a:t>
            </a:fld>
            <a:endParaRPr lang="pl-P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54DE78-27EE-6149-9E9B-05C11631B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B3136-196D-ED46-BBC5-21B98118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80" y="0"/>
            <a:ext cx="9164320" cy="68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2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E7F8-E515-4642-AC3F-92B83FDC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6B9B5-6BC6-D343-8306-2461D0693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35033-2D08-5940-9755-7DD80C9A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23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33E5B-1FF4-B54E-A83C-C21A4B9E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870"/>
            <a:ext cx="12211892" cy="46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605F-57A3-2748-9CF2-028D0A1F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7240-7E71-F64E-AF42-8FE946480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2D38-501F-2D4E-A500-6B38FDB8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24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D91EB-AF25-E943-85F8-C5E20542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6238"/>
            <a:ext cx="1213302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3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42BF-9C5B-9947-A7F6-465E6807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D904-B50B-734F-8EFD-FCC491E8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4585C-4E37-A349-8AFC-91DAEB4D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25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42905-F226-2F4D-9F19-DBBB29442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740"/>
            <a:ext cx="12171726" cy="432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3E43-0FEA-6044-8DCD-001AB2C9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15AD-5578-A045-83B5-CAE901600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2974-CE6B-1646-B812-C90B6111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26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93092-F909-CB4C-8D3B-18443461A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723106"/>
            <a:ext cx="11851898" cy="49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690EEA-2D29-DA45-BE54-848AD0241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043"/>
            <a:ext cx="9144000" cy="2387600"/>
          </a:xfrm>
        </p:spPr>
        <p:txBody>
          <a:bodyPr/>
          <a:lstStyle/>
          <a:p>
            <a:r>
              <a:rPr lang="pl-PL" dirty="0" err="1"/>
              <a:t>Coping</a:t>
            </a:r>
            <a:r>
              <a:rPr lang="pl-PL" dirty="0"/>
              <a:t>.</a:t>
            </a:r>
            <a:br>
              <a:rPr lang="pl-PL" dirty="0"/>
            </a:br>
            <a:r>
              <a:rPr lang="pl-PL" sz="3600" dirty="0"/>
              <a:t>(</a:t>
            </a:r>
            <a:r>
              <a:rPr lang="pl-PL" sz="3600" dirty="0" err="1"/>
              <a:t>or</a:t>
            </a:r>
            <a:r>
              <a:rPr lang="pl-PL" sz="3600" dirty="0"/>
              <a:t> not </a:t>
            </a:r>
            <a:r>
              <a:rPr lang="pl-PL" sz="3600" dirty="0" err="1"/>
              <a:t>coping</a:t>
            </a:r>
            <a:r>
              <a:rPr lang="pl-PL" sz="3600" dirty="0"/>
              <a:t>)</a:t>
            </a:r>
            <a:endParaRPr lang="pl-PL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F269969-FA92-C547-BBD8-CBCFC3814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332C-6B1B-FB40-A9B6-F429D723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16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DA78F-93D2-5449-A6FE-B9956319B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320" y="165068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/>
              <a:t>Case: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Masking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8CB-449A-BA44-B762-0780C1F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33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DA78F-93D2-5449-A6FE-B9956319B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320" y="165068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/>
              <a:t>Case: </a:t>
            </a:r>
            <a:r>
              <a:rPr lang="pl-PL" dirty="0" err="1"/>
              <a:t>Autistic</a:t>
            </a:r>
            <a:r>
              <a:rPr lang="pl-PL" dirty="0"/>
              <a:t> </a:t>
            </a:r>
            <a:r>
              <a:rPr lang="pl-PL" dirty="0" err="1"/>
              <a:t>Regression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8CB-449A-BA44-B762-0780C1F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34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EDBDB-A7D6-494D-BA03-A369C866F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3" y="1862204"/>
            <a:ext cx="9365673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„</a:t>
            </a:r>
            <a:r>
              <a:rPr lang="pl-PL" dirty="0" err="1"/>
              <a:t>If</a:t>
            </a:r>
            <a:r>
              <a:rPr lang="pl-PL" dirty="0"/>
              <a:t> I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seen</a:t>
            </a:r>
            <a:r>
              <a:rPr lang="pl-PL" dirty="0"/>
              <a:t> </a:t>
            </a:r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was by standing upon the </a:t>
            </a:r>
            <a:r>
              <a:rPr lang="pl-PL" dirty="0" err="1"/>
              <a:t>shoulders</a:t>
            </a:r>
            <a:r>
              <a:rPr lang="pl-PL" dirty="0"/>
              <a:t> of </a:t>
            </a:r>
            <a:r>
              <a:rPr lang="pl-PL" dirty="0" err="1"/>
              <a:t>giants</a:t>
            </a:r>
            <a:r>
              <a:rPr lang="pl-PL" dirty="0"/>
              <a:t>.”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622D161-C05D-A94A-BCB0-8E5C72139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0065"/>
            <a:ext cx="9144000" cy="1655762"/>
          </a:xfrm>
        </p:spPr>
        <p:txBody>
          <a:bodyPr/>
          <a:lstStyle/>
          <a:p>
            <a:r>
              <a:rPr lang="pl-PL" dirty="0">
                <a:latin typeface="Adobe Garamond Pro" panose="02020502060506020403" pitchFamily="18" charset="77"/>
              </a:rPr>
              <a:t>- </a:t>
            </a:r>
            <a:r>
              <a:rPr lang="pl-PL" dirty="0" err="1">
                <a:latin typeface="Adobe Garamond Pro" panose="02020502060506020403" pitchFamily="18" charset="77"/>
              </a:rPr>
              <a:t>attributed</a:t>
            </a:r>
            <a:r>
              <a:rPr lang="pl-PL" dirty="0">
                <a:latin typeface="Adobe Garamond Pro" panose="02020502060506020403" pitchFamily="18" charset="77"/>
              </a:rPr>
              <a:t> to Isaac Newton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20039-92DB-3142-A387-28A72823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B2FBCB-FB3E-634F-AC3E-C2F43559833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489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ADA78F-93D2-5449-A6FE-B9956319B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320" y="165068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/>
              <a:t>Case: </a:t>
            </a:r>
            <a:r>
              <a:rPr lang="pl-PL" strike="sngStrike" dirty="0" err="1"/>
              <a:t>Autistic</a:t>
            </a:r>
            <a:r>
              <a:rPr lang="pl-PL" dirty="0"/>
              <a:t> </a:t>
            </a:r>
            <a:r>
              <a:rPr lang="pl-PL" dirty="0" err="1"/>
              <a:t>Regression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8CB-449A-BA44-B762-0780C1F7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30</a:t>
            </a:fld>
            <a:endParaRPr lang="pl-PL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1FE87FE-9348-AB4F-8F91-899B1D586F4C}"/>
              </a:ext>
            </a:extLst>
          </p:cNvPr>
          <p:cNvSpPr txBox="1">
            <a:spLocks/>
          </p:cNvSpPr>
          <p:nvPr/>
        </p:nvSpPr>
        <p:spPr>
          <a:xfrm>
            <a:off x="1544320" y="255492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dobe Garamond Pro" panose="02020502060506020403" pitchFamily="18" charset="77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621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58E5-CB68-BC4C-B4D0-525B8DF7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Autism</a:t>
            </a:r>
            <a:r>
              <a:rPr lang="pl-PL" dirty="0"/>
              <a:t> </a:t>
            </a:r>
            <a:r>
              <a:rPr lang="pl-PL" dirty="0" err="1"/>
              <a:t>traits</a:t>
            </a:r>
            <a:r>
              <a:rPr lang="pl-PL" dirty="0"/>
              <a:t>”???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04D9-7ED3-CD49-A080-25762DCE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Black and </a:t>
            </a:r>
            <a:r>
              <a:rPr lang="pl-PL" dirty="0" err="1"/>
              <a:t>white</a:t>
            </a:r>
            <a:r>
              <a:rPr lang="pl-PL" dirty="0"/>
              <a:t> </a:t>
            </a:r>
            <a:r>
              <a:rPr lang="pl-PL" dirty="0" err="1"/>
              <a:t>thinking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Impulsive</a:t>
            </a:r>
            <a:r>
              <a:rPr lang="pl-PL" dirty="0"/>
              <a:t> and </a:t>
            </a:r>
            <a:r>
              <a:rPr lang="pl-PL" dirty="0" err="1"/>
              <a:t>dangerous</a:t>
            </a:r>
            <a:r>
              <a:rPr lang="pl-PL" dirty="0"/>
              <a:t> </a:t>
            </a:r>
            <a:r>
              <a:rPr lang="pl-PL" dirty="0" err="1"/>
              <a:t>behaviours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Intense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uncontrollable</a:t>
            </a:r>
            <a:r>
              <a:rPr lang="pl-PL" dirty="0"/>
              <a:t> </a:t>
            </a:r>
            <a:r>
              <a:rPr lang="pl-PL" dirty="0" err="1"/>
              <a:t>emotional</a:t>
            </a:r>
            <a:r>
              <a:rPr lang="pl-PL" dirty="0"/>
              <a:t> </a:t>
            </a:r>
            <a:r>
              <a:rPr lang="pl-PL" dirty="0" err="1"/>
              <a:t>reactions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Avoiding</a:t>
            </a:r>
            <a:r>
              <a:rPr lang="pl-PL" dirty="0"/>
              <a:t> </a:t>
            </a:r>
            <a:r>
              <a:rPr lang="pl-PL" dirty="0" err="1"/>
              <a:t>social</a:t>
            </a:r>
            <a:r>
              <a:rPr lang="pl-PL" dirty="0"/>
              <a:t> and </a:t>
            </a:r>
            <a:r>
              <a:rPr lang="pl-PL" dirty="0" err="1"/>
              <a:t>emotional</a:t>
            </a:r>
            <a:r>
              <a:rPr lang="pl-PL" dirty="0"/>
              <a:t> </a:t>
            </a:r>
            <a:r>
              <a:rPr lang="pl-PL" dirty="0" err="1"/>
              <a:t>contact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Lack of </a:t>
            </a:r>
            <a:r>
              <a:rPr lang="pl-PL" dirty="0" err="1"/>
              <a:t>empathy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Limited </a:t>
            </a:r>
            <a:r>
              <a:rPr lang="pl-PL" dirty="0" err="1"/>
              <a:t>ability</a:t>
            </a:r>
            <a:r>
              <a:rPr lang="pl-PL" dirty="0"/>
              <a:t> to express </a:t>
            </a:r>
            <a:r>
              <a:rPr lang="pl-PL" dirty="0" err="1"/>
              <a:t>feelings</a:t>
            </a:r>
            <a:r>
              <a:rPr lang="pl-PL" dirty="0"/>
              <a:t> and </a:t>
            </a:r>
            <a:r>
              <a:rPr lang="pl-PL" dirty="0" err="1"/>
              <a:t>emotions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Cold</a:t>
            </a:r>
            <a:r>
              <a:rPr lang="pl-PL" dirty="0"/>
              <a:t> and </a:t>
            </a:r>
            <a:r>
              <a:rPr lang="pl-PL" dirty="0" err="1"/>
              <a:t>reserved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Tendency</a:t>
            </a:r>
            <a:r>
              <a:rPr lang="pl-PL" dirty="0"/>
              <a:t> for </a:t>
            </a:r>
            <a:r>
              <a:rPr lang="pl-PL" dirty="0" err="1"/>
              <a:t>solitary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reserved</a:t>
            </a:r>
            <a:r>
              <a:rPr lang="pl-PL" dirty="0"/>
              <a:t> </a:t>
            </a:r>
            <a:r>
              <a:rPr lang="pl-PL" dirty="0" err="1"/>
              <a:t>lifestyle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Detachment</a:t>
            </a:r>
            <a:r>
              <a:rPr lang="pl-PL" dirty="0"/>
              <a:t> and </a:t>
            </a:r>
            <a:r>
              <a:rPr lang="pl-PL" dirty="0" err="1"/>
              <a:t>apathy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Anxious</a:t>
            </a:r>
            <a:r>
              <a:rPr lang="pl-PL" dirty="0"/>
              <a:t> </a:t>
            </a:r>
            <a:r>
              <a:rPr lang="pl-PL" dirty="0" err="1"/>
              <a:t>attachment</a:t>
            </a:r>
            <a:r>
              <a:rPr lang="pl-PL" dirty="0"/>
              <a:t> style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accompanied</a:t>
            </a:r>
            <a:r>
              <a:rPr lang="pl-PL" dirty="0"/>
              <a:t> by </a:t>
            </a:r>
            <a:r>
              <a:rPr lang="pl-PL" dirty="0" err="1"/>
              <a:t>depression</a:t>
            </a:r>
            <a:r>
              <a:rPr lang="pl-PL" dirty="0"/>
              <a:t>, </a:t>
            </a:r>
            <a:r>
              <a:rPr lang="pl-PL" dirty="0" err="1"/>
              <a:t>anxiety</a:t>
            </a:r>
            <a:r>
              <a:rPr lang="pl-PL" dirty="0"/>
              <a:t>, </a:t>
            </a:r>
            <a:r>
              <a:rPr lang="pl-PL" dirty="0" err="1"/>
              <a:t>anger</a:t>
            </a:r>
            <a:r>
              <a:rPr lang="pl-PL" dirty="0"/>
              <a:t>, </a:t>
            </a:r>
            <a:r>
              <a:rPr lang="pl-PL" dirty="0" err="1"/>
              <a:t>substance</a:t>
            </a:r>
            <a:r>
              <a:rPr lang="pl-PL" dirty="0"/>
              <a:t> </a:t>
            </a:r>
            <a:r>
              <a:rPr lang="pl-PL" dirty="0" err="1"/>
              <a:t>abuse</a:t>
            </a:r>
            <a:r>
              <a:rPr lang="pl-PL" dirty="0"/>
              <a:t>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rage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4C13-D7D6-5F4B-A078-140895AE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136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58E5-CB68-BC4C-B4D0-525B8DF7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Personality</a:t>
            </a:r>
            <a:r>
              <a:rPr lang="pl-PL" dirty="0"/>
              <a:t> </a:t>
            </a:r>
            <a:r>
              <a:rPr lang="pl-PL" dirty="0" err="1"/>
              <a:t>disorder</a:t>
            </a:r>
            <a:r>
              <a:rPr lang="pl-PL" dirty="0"/>
              <a:t> </a:t>
            </a:r>
            <a:r>
              <a:rPr lang="pl-PL" dirty="0" err="1"/>
              <a:t>traits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04D9-7ED3-CD49-A080-25762DCE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Black and </a:t>
            </a:r>
            <a:r>
              <a:rPr lang="pl-PL" dirty="0" err="1"/>
              <a:t>white</a:t>
            </a:r>
            <a:r>
              <a:rPr lang="pl-PL" dirty="0"/>
              <a:t> </a:t>
            </a:r>
            <a:r>
              <a:rPr lang="pl-PL" dirty="0" err="1"/>
              <a:t>thinking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Impulsive</a:t>
            </a:r>
            <a:r>
              <a:rPr lang="pl-PL" dirty="0"/>
              <a:t> and </a:t>
            </a:r>
            <a:r>
              <a:rPr lang="pl-PL" dirty="0" err="1"/>
              <a:t>dangerous</a:t>
            </a:r>
            <a:r>
              <a:rPr lang="pl-PL" dirty="0"/>
              <a:t> </a:t>
            </a:r>
            <a:r>
              <a:rPr lang="pl-PL" dirty="0" err="1"/>
              <a:t>behaviours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Intense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uncontrollable</a:t>
            </a:r>
            <a:r>
              <a:rPr lang="pl-PL" dirty="0"/>
              <a:t> </a:t>
            </a:r>
            <a:r>
              <a:rPr lang="pl-PL" dirty="0" err="1"/>
              <a:t>emotional</a:t>
            </a:r>
            <a:r>
              <a:rPr lang="pl-PL" dirty="0"/>
              <a:t> </a:t>
            </a:r>
            <a:r>
              <a:rPr lang="pl-PL" dirty="0" err="1"/>
              <a:t>reactions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Avoiding</a:t>
            </a:r>
            <a:r>
              <a:rPr lang="pl-PL" dirty="0"/>
              <a:t> </a:t>
            </a:r>
            <a:r>
              <a:rPr lang="pl-PL" dirty="0" err="1"/>
              <a:t>social</a:t>
            </a:r>
            <a:r>
              <a:rPr lang="pl-PL" dirty="0"/>
              <a:t> and </a:t>
            </a:r>
            <a:r>
              <a:rPr lang="pl-PL" dirty="0" err="1"/>
              <a:t>emotional</a:t>
            </a:r>
            <a:r>
              <a:rPr lang="pl-PL" dirty="0"/>
              <a:t> </a:t>
            </a:r>
            <a:r>
              <a:rPr lang="pl-PL" dirty="0" err="1"/>
              <a:t>contact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Lack of </a:t>
            </a:r>
            <a:r>
              <a:rPr lang="pl-PL" dirty="0" err="1"/>
              <a:t>empathy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Limited </a:t>
            </a:r>
            <a:r>
              <a:rPr lang="pl-PL" dirty="0" err="1"/>
              <a:t>ability</a:t>
            </a:r>
            <a:r>
              <a:rPr lang="pl-PL" dirty="0"/>
              <a:t> to express </a:t>
            </a:r>
            <a:r>
              <a:rPr lang="pl-PL" dirty="0" err="1"/>
              <a:t>feelings</a:t>
            </a:r>
            <a:r>
              <a:rPr lang="pl-PL" dirty="0"/>
              <a:t> and </a:t>
            </a:r>
            <a:r>
              <a:rPr lang="pl-PL" dirty="0" err="1"/>
              <a:t>emotions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Cold</a:t>
            </a:r>
            <a:r>
              <a:rPr lang="pl-PL" dirty="0"/>
              <a:t> and </a:t>
            </a:r>
            <a:r>
              <a:rPr lang="pl-PL" dirty="0" err="1"/>
              <a:t>reserved</a:t>
            </a:r>
            <a:r>
              <a:rPr lang="pl-PL" dirty="0"/>
              <a:t> </a:t>
            </a:r>
            <a:r>
              <a:rPr lang="pl-PL" dirty="0" err="1"/>
              <a:t>approach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Tendency</a:t>
            </a:r>
            <a:r>
              <a:rPr lang="pl-PL" dirty="0"/>
              <a:t> for </a:t>
            </a:r>
            <a:r>
              <a:rPr lang="pl-PL" dirty="0" err="1"/>
              <a:t>solitary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reserved</a:t>
            </a:r>
            <a:r>
              <a:rPr lang="pl-PL" dirty="0"/>
              <a:t> </a:t>
            </a:r>
            <a:r>
              <a:rPr lang="pl-PL" dirty="0" err="1"/>
              <a:t>lifestyle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Detachment</a:t>
            </a:r>
            <a:r>
              <a:rPr lang="pl-PL" dirty="0"/>
              <a:t> and </a:t>
            </a:r>
            <a:r>
              <a:rPr lang="pl-PL" dirty="0" err="1"/>
              <a:t>apathy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Anxious</a:t>
            </a:r>
            <a:r>
              <a:rPr lang="pl-PL" dirty="0"/>
              <a:t> </a:t>
            </a:r>
            <a:r>
              <a:rPr lang="pl-PL" dirty="0" err="1"/>
              <a:t>attachment</a:t>
            </a:r>
            <a:r>
              <a:rPr lang="pl-PL" dirty="0"/>
              <a:t> style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accompanied</a:t>
            </a:r>
            <a:r>
              <a:rPr lang="pl-PL" dirty="0"/>
              <a:t> by </a:t>
            </a:r>
            <a:r>
              <a:rPr lang="pl-PL" dirty="0" err="1"/>
              <a:t>depression</a:t>
            </a:r>
            <a:r>
              <a:rPr lang="pl-PL" dirty="0"/>
              <a:t>, </a:t>
            </a:r>
            <a:r>
              <a:rPr lang="pl-PL" dirty="0" err="1"/>
              <a:t>anxiety</a:t>
            </a:r>
            <a:r>
              <a:rPr lang="pl-PL" dirty="0"/>
              <a:t>, </a:t>
            </a:r>
            <a:r>
              <a:rPr lang="pl-PL" dirty="0" err="1"/>
              <a:t>anger</a:t>
            </a:r>
            <a:r>
              <a:rPr lang="pl-PL" dirty="0"/>
              <a:t>, </a:t>
            </a:r>
            <a:r>
              <a:rPr lang="pl-PL" dirty="0" err="1"/>
              <a:t>substance</a:t>
            </a:r>
            <a:r>
              <a:rPr lang="pl-PL" dirty="0"/>
              <a:t> </a:t>
            </a:r>
            <a:r>
              <a:rPr lang="pl-PL" dirty="0" err="1"/>
              <a:t>abuse</a:t>
            </a:r>
            <a:r>
              <a:rPr lang="pl-PL" dirty="0"/>
              <a:t>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rage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4C13-D7D6-5F4B-A078-140895AE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868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38D4-7842-5247-A86E-E3790083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D2DE7-18F2-4D47-8B90-8BDEB179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D8B59-FC0F-F04B-98BD-474A4B11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33</a:t>
            </a:fld>
            <a:endParaRPr lang="pl-PL"/>
          </a:p>
        </p:txBody>
      </p:sp>
      <p:pic>
        <p:nvPicPr>
          <p:cNvPr id="4098" name="Picture 2" descr="https://www.psychologynoteshq.com/wp-content/uploads/2019/05/erikerikson2-01.jpg">
            <a:extLst>
              <a:ext uri="{FF2B5EF4-FFF2-40B4-BE49-F238E27FC236}">
                <a16:creationId xmlns:a16="http://schemas.microsoft.com/office/drawing/2014/main" id="{970E2D11-6AA6-A54F-ADEE-C5CE331A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0"/>
            <a:ext cx="807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0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0CFE3B-ECE8-EC4A-919F-2C2F4BAE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248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/>
              <a:t>“</a:t>
            </a:r>
            <a:r>
              <a:rPr lang="pl-PL" dirty="0" err="1"/>
              <a:t>What</a:t>
            </a:r>
            <a:r>
              <a:rPr lang="pl-PL" dirty="0"/>
              <a:t> we </a:t>
            </a:r>
            <a:r>
              <a:rPr lang="pl-PL" dirty="0" err="1"/>
              <a:t>have</a:t>
            </a:r>
            <a:r>
              <a:rPr lang="pl-PL" dirty="0"/>
              <a:t> not </a:t>
            </a:r>
            <a:r>
              <a:rPr lang="pl-PL" dirty="0" err="1"/>
              <a:t>named</a:t>
            </a:r>
            <a:r>
              <a:rPr lang="pl-PL" dirty="0"/>
              <a:t>,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elude</a:t>
            </a:r>
            <a:r>
              <a:rPr lang="pl-PL" dirty="0"/>
              <a:t> </a:t>
            </a:r>
            <a:r>
              <a:rPr lang="pl-PL" dirty="0" err="1"/>
              <a:t>us</a:t>
            </a:r>
            <a:r>
              <a:rPr lang="pl-PL" dirty="0"/>
              <a:t>.”</a:t>
            </a:r>
            <a:br>
              <a:rPr lang="pl-PL" dirty="0"/>
            </a:br>
            <a:r>
              <a:rPr lang="pl-PL" sz="2800" dirty="0"/>
              <a:t>- </a:t>
            </a:r>
            <a:r>
              <a:rPr lang="pl-PL" sz="2800" dirty="0" err="1"/>
              <a:t>W.H.Auden</a:t>
            </a:r>
            <a:endParaRPr lang="pl-P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08B7BA-7480-2F47-A89A-06FBFA8D1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370CC-AB88-204A-91D8-6ED7DA3D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113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0CFE3B-ECE8-EC4A-919F-2C2F4BAE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818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 err="1"/>
              <a:t>Autistic</a:t>
            </a:r>
            <a:r>
              <a:rPr lang="pl-PL" dirty="0"/>
              <a:t> development</a:t>
            </a:r>
            <a:br>
              <a:rPr lang="pl-PL" dirty="0"/>
            </a:br>
            <a:r>
              <a:rPr lang="pl-PL" sz="3200" dirty="0"/>
              <a:t>(</a:t>
            </a:r>
            <a:r>
              <a:rPr lang="pl-PL" sz="3200" dirty="0" err="1"/>
              <a:t>this</a:t>
            </a:r>
            <a:r>
              <a:rPr lang="pl-PL" sz="3200" dirty="0"/>
              <a:t> one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actually</a:t>
            </a:r>
            <a:r>
              <a:rPr lang="pl-PL" sz="3200" dirty="0"/>
              <a:t> a real </a:t>
            </a:r>
            <a:r>
              <a:rPr lang="pl-PL" sz="3200" dirty="0" err="1"/>
              <a:t>thing</a:t>
            </a:r>
            <a:r>
              <a:rPr lang="pl-PL" sz="3200" dirty="0"/>
              <a:t>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408B7BA-7480-2F47-A89A-06FBFA8D1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370CC-AB88-204A-91D8-6ED7DA3D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165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6BECE3-4549-A242-BD2B-D7F47AD0B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8443"/>
            <a:ext cx="9144000" cy="2387600"/>
          </a:xfrm>
        </p:spPr>
        <p:txBody>
          <a:bodyPr/>
          <a:lstStyle/>
          <a:p>
            <a:r>
              <a:rPr lang="pl-PL" dirty="0" err="1"/>
              <a:t>Closing</a:t>
            </a:r>
            <a:r>
              <a:rPr lang="pl-PL" dirty="0"/>
              <a:t> </a:t>
            </a:r>
            <a:r>
              <a:rPr lang="pl-PL" dirty="0" err="1"/>
              <a:t>thoughts</a:t>
            </a:r>
            <a:endParaRPr lang="pl-P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80CF49-9D09-AE4E-9905-99CFE4B82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8C56A-3CFC-1847-93FD-49F37C52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530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AA585D-2A57-7049-BAED-DDF7AE8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9" y="1663927"/>
            <a:ext cx="4384221" cy="51987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80E0E9-0C95-C34C-B276-140F7D159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498" y="2090157"/>
            <a:ext cx="9144000" cy="2706765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Gotham-Book" panose="02000504050000020004" pitchFamily="2" charset="0"/>
              </a:rPr>
              <a:t>JASNA STRONA SPEKTRUM</a:t>
            </a:r>
          </a:p>
          <a:p>
            <a:endParaRPr lang="pl-PL" dirty="0">
              <a:latin typeface="Gotham-Book" panose="0200050405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508E4-5784-C947-90AE-F037CAB1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54" y="5522425"/>
            <a:ext cx="4102877" cy="10257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07E00B-4A46-AC4A-BE8D-48303D2B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3426" y="3914755"/>
            <a:ext cx="8144072" cy="1252830"/>
          </a:xfrm>
        </p:spPr>
        <p:txBody>
          <a:bodyPr anchor="t">
            <a:normAutofit/>
          </a:bodyPr>
          <a:lstStyle/>
          <a:p>
            <a:br>
              <a:rPr lang="pl-PL" sz="3200" dirty="0">
                <a:latin typeface="Adobe Garamond Pro" panose="02020502060506020403" pitchFamily="18" charset="77"/>
              </a:rPr>
            </a:br>
            <a:r>
              <a:rPr lang="pl-PL" sz="3200" dirty="0">
                <a:latin typeface="Adobe Garamond Pro" panose="02020502060506020403" pitchFamily="18" charset="77"/>
              </a:rPr>
              <a:t>Jasna Strona Spektrum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9C57C-4553-FF47-B572-998A8B308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73" y="4242553"/>
            <a:ext cx="734444" cy="734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170B0-06EA-DD4B-9EC5-71F869058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3" y="3677677"/>
            <a:ext cx="734444" cy="7344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8C935E6-9E1D-A044-9591-DA8188E4A770}"/>
              </a:ext>
            </a:extLst>
          </p:cNvPr>
          <p:cNvSpPr txBox="1">
            <a:spLocks/>
          </p:cNvSpPr>
          <p:nvPr/>
        </p:nvSpPr>
        <p:spPr>
          <a:xfrm>
            <a:off x="3631104" y="3914755"/>
            <a:ext cx="8144072" cy="439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dobe Garamond Pro" panose="02020502060506020403" pitchFamily="18" charset="77"/>
                <a:ea typeface="+mj-ea"/>
                <a:cs typeface="+mj-cs"/>
              </a:defRPr>
            </a:lvl1pPr>
          </a:lstStyle>
          <a:p>
            <a:r>
              <a:rPr lang="pl-PL" sz="3200" dirty="0"/>
              <a:t>Stereotyp.</a:t>
            </a:r>
          </a:p>
        </p:txBody>
      </p:sp>
    </p:spTree>
    <p:extLst>
      <p:ext uri="{BB962C8B-B14F-4D97-AF65-F5344CB8AC3E}">
        <p14:creationId xmlns:p14="http://schemas.microsoft.com/office/powerpoint/2010/main" val="172633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E0F321-893F-9F41-AC2B-1C55F30F3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375" y="23526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solidFill>
                  <a:schemeClr val="bg1">
                    <a:lumMod val="75000"/>
                  </a:schemeClr>
                </a:solidFill>
              </a:rPr>
              <a:t>Pervasive</a:t>
            </a:r>
            <a:br>
              <a:rPr lang="pl-PL" dirty="0"/>
            </a:br>
            <a:r>
              <a:rPr lang="pl-PL" dirty="0" err="1"/>
              <a:t>Developmental</a:t>
            </a:r>
            <a:br>
              <a:rPr lang="pl-PL" dirty="0"/>
            </a:br>
            <a:r>
              <a:rPr lang="pl-PL" dirty="0" err="1">
                <a:solidFill>
                  <a:schemeClr val="bg1">
                    <a:lumMod val="75000"/>
                  </a:schemeClr>
                </a:solidFill>
              </a:rPr>
              <a:t>Disorder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5A38D-05F6-0242-93F8-AA0A3D9B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99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197F-098C-DA47-8BF2-3F34F01C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4EFF-67AD-E249-8688-4154CC74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3A28-DE1F-B749-8E32-20A4FED6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5</a:t>
            </a:fld>
            <a:endParaRPr lang="pl-PL"/>
          </a:p>
        </p:txBody>
      </p:sp>
      <p:pic>
        <p:nvPicPr>
          <p:cNvPr id="1026" name="Picture 2" descr="Hans Asperger in Vienna in 1971. According to a new report, Dr. Asperger participated in the Third Reich&amp;rsquo;s child-euthanasia program.">
            <a:extLst>
              <a:ext uri="{FF2B5EF4-FFF2-40B4-BE49-F238E27FC236}">
                <a16:creationId xmlns:a16="http://schemas.microsoft.com/office/drawing/2014/main" id="{C1C0B4AE-355E-5D49-BE67-D27C051E0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65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a/af/Leo-Kanner.jpeg/800px-Leo-Kanner.jpeg">
            <a:extLst>
              <a:ext uri="{FF2B5EF4-FFF2-40B4-BE49-F238E27FC236}">
                <a16:creationId xmlns:a16="http://schemas.microsoft.com/office/drawing/2014/main" id="{D69EA2D8-A71A-8648-8371-545AF175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78" y="0"/>
            <a:ext cx="4833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ny attwood">
            <a:extLst>
              <a:ext uri="{FF2B5EF4-FFF2-40B4-BE49-F238E27FC236}">
                <a16:creationId xmlns:a16="http://schemas.microsoft.com/office/drawing/2014/main" id="{CD28DAAE-1267-F643-8721-7758329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31" y="-46037"/>
            <a:ext cx="4931455" cy="69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6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BF9F-672C-C147-AB9C-A2946B39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1C2BA-B31E-924E-B3CF-DD86F709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6</a:t>
            </a:fld>
            <a:endParaRPr lang="pl-PL"/>
          </a:p>
        </p:txBody>
      </p:sp>
      <p:pic>
        <p:nvPicPr>
          <p:cNvPr id="2052" name="Picture 4" descr="Lev Vygotsky.jpg">
            <a:extLst>
              <a:ext uri="{FF2B5EF4-FFF2-40B4-BE49-F238E27FC236}">
                <a16:creationId xmlns:a16="http://schemas.microsoft.com/office/drawing/2014/main" id="{C3A1E33F-A125-1C4C-82F8-8C538063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03" y="0"/>
            <a:ext cx="4972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ean Piaget in Ann Arbor.png">
            <a:extLst>
              <a:ext uri="{FF2B5EF4-FFF2-40B4-BE49-F238E27FC236}">
                <a16:creationId xmlns:a16="http://schemas.microsoft.com/office/drawing/2014/main" id="{D5735053-09C2-DC49-B7F0-6FA62AAE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61" y="0"/>
            <a:ext cx="4103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rik erikson">
            <a:extLst>
              <a:ext uri="{FF2B5EF4-FFF2-40B4-BE49-F238E27FC236}">
                <a16:creationId xmlns:a16="http://schemas.microsoft.com/office/drawing/2014/main" id="{F2B4F840-6011-C649-B009-5E6C49A3E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/>
          <a:stretch/>
        </p:blipFill>
        <p:spPr bwMode="auto">
          <a:xfrm>
            <a:off x="7795829" y="0"/>
            <a:ext cx="5230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7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0C8140-E562-734F-932F-46B329411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87600"/>
          </a:xfrm>
        </p:spPr>
        <p:txBody>
          <a:bodyPr/>
          <a:lstStyle/>
          <a:p>
            <a:r>
              <a:rPr lang="pl-PL" dirty="0" err="1"/>
              <a:t>Naïve</a:t>
            </a:r>
            <a:r>
              <a:rPr lang="pl-PL" dirty="0"/>
              <a:t>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2CB14BA-3402-5042-B5ED-89E570525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D105A-0C42-7F49-87D8-1A359AB4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39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ED6E94-E37A-B145-ABF8-25A4AFA8B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0513"/>
            <a:ext cx="9144000" cy="2387600"/>
          </a:xfrm>
        </p:spPr>
        <p:txBody>
          <a:bodyPr/>
          <a:lstStyle/>
          <a:p>
            <a:r>
              <a:rPr lang="pl-PL" dirty="0"/>
              <a:t>Human Development </a:t>
            </a:r>
            <a:r>
              <a:rPr lang="pl-PL" strike="sngStrike" dirty="0"/>
              <a:t>101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C9009FA-DAD2-7947-8703-B5440AE25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CE3C5-EFC8-404C-8746-D23AA8F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6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9409-2444-814A-A954-7430C932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established</a:t>
            </a:r>
            <a:r>
              <a:rPr lang="pl-PL" dirty="0"/>
              <a:t> </a:t>
            </a:r>
            <a:r>
              <a:rPr lang="pl-PL" dirty="0" err="1"/>
              <a:t>theories</a:t>
            </a:r>
            <a:r>
              <a:rPr lang="pl-PL" dirty="0"/>
              <a:t> and </a:t>
            </a:r>
            <a:r>
              <a:rPr lang="pl-PL" dirty="0" err="1"/>
              <a:t>literature</a:t>
            </a:r>
            <a:r>
              <a:rPr lang="pl-PL" dirty="0"/>
              <a:t> on the development of: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B00E-6F35-2049-838F-4192D56F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Emotions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Empathy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Language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Communication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Sensory and motor </a:t>
            </a:r>
            <a:r>
              <a:rPr lang="pl-PL" dirty="0" err="1"/>
              <a:t>skills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Self-knowledge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/>
              <a:t>Identity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Personality</a:t>
            </a:r>
            <a:endParaRPr lang="pl-PL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l-PL" dirty="0" err="1"/>
              <a:t>Relationships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FA70F-9232-1F47-A2E5-6042181C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2FBCB-FB3E-634F-AC3E-C2F43559833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25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</TotalTime>
  <Words>1826</Words>
  <Application>Microsoft Macintosh PowerPoint</Application>
  <PresentationFormat>Widescreen</PresentationFormat>
  <Paragraphs>282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Adobe Garamond Pro</vt:lpstr>
      <vt:lpstr>Arial</vt:lpstr>
      <vt:lpstr>Calibri</vt:lpstr>
      <vt:lpstr>Calibri Light</vt:lpstr>
      <vt:lpstr>Gotham-Book</vt:lpstr>
      <vt:lpstr>Office Theme</vt:lpstr>
      <vt:lpstr>Reinventing the wheel. Descriptions of autism in non-autism research</vt:lpstr>
      <vt:lpstr>Heads-up</vt:lpstr>
      <vt:lpstr>„If I have seen further than others, it was by standing upon the shoulders of giants.”</vt:lpstr>
      <vt:lpstr>Pervasive Developmental Disorder</vt:lpstr>
      <vt:lpstr>PowerPoint Presentation</vt:lpstr>
      <vt:lpstr>PowerPoint Presentation</vt:lpstr>
      <vt:lpstr>Naïve.</vt:lpstr>
      <vt:lpstr>Human Development 101</vt:lpstr>
      <vt:lpstr>There are established theories and literature on the development of:</vt:lpstr>
      <vt:lpstr>There are established theories and literature on the development of:</vt:lpstr>
      <vt:lpstr>Autistic people stuggle with:</vt:lpstr>
      <vt:lpstr>A Paradox.</vt:lpstr>
      <vt:lpstr>Case: GI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 your dots!</vt:lpstr>
      <vt:lpstr>Case:  Autistic Meltdown Autistic Shutdown Autistic Burnout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Coping. (or not coping)</vt:lpstr>
      <vt:lpstr>Case: Autistic Masking</vt:lpstr>
      <vt:lpstr>Case: Autistic Regression</vt:lpstr>
      <vt:lpstr>Case: Autistic Regression</vt:lpstr>
      <vt:lpstr>„Autism traits”???</vt:lpstr>
      <vt:lpstr>Personality disorder traits</vt:lpstr>
      <vt:lpstr>PowerPoint Presentation</vt:lpstr>
      <vt:lpstr>“What we have not named, will elude us.” - W.H.Auden</vt:lpstr>
      <vt:lpstr>Autistic development (this one is actually a real thing)</vt:lpstr>
      <vt:lpstr>Closing thoughts</vt:lpstr>
      <vt:lpstr> Jasna Strona Spektrum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Kosma Moczek</cp:lastModifiedBy>
  <cp:revision>696</cp:revision>
  <cp:lastPrinted>2018-04-07T01:51:22Z</cp:lastPrinted>
  <dcterms:created xsi:type="dcterms:W3CDTF">2018-04-06T20:24:27Z</dcterms:created>
  <dcterms:modified xsi:type="dcterms:W3CDTF">2019-08-14T18:46:57Z</dcterms:modified>
</cp:coreProperties>
</file>