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6" r:id="rId7"/>
    <p:sldId id="268" r:id="rId8"/>
    <p:sldId id="262" r:id="rId9"/>
    <p:sldId id="269" r:id="rId10"/>
    <p:sldId id="270" r:id="rId11"/>
    <p:sldId id="271" r:id="rId12"/>
    <p:sldId id="272" r:id="rId13"/>
    <p:sldId id="273" r:id="rId14"/>
    <p:sldId id="274" r:id="rId15"/>
    <p:sldId id="263" r:id="rId16"/>
    <p:sldId id="26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16F7FF-E035-4A4D-9AF3-C3017D9664CA}" type="datetimeFigureOut">
              <a:rPr lang="en-US" smtClean="0"/>
              <a:pPr/>
              <a:t>3/11/2013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F08C53-E949-40B4-B1E7-9CC17E85335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7153CB2-B904-4AA5-BFDC-884C9925BF2A}"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52CC5CC-0A4D-4CAD-AC82-0B2A86E55B5C}" type="datetimeFigureOut">
              <a:rPr lang="en-US" smtClean="0"/>
              <a:pPr/>
              <a:t>3/11/2013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C9152-9BCA-4A6A-9072-5FEC82CDC949}" type="slidenum">
              <a:rPr lang="en-GB" smtClean="0"/>
              <a:pPr/>
              <a:t>‹#›</a:t>
            </a:fld>
            <a:endParaRPr lang="en-GB"/>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CC5CC-0A4D-4CAD-AC82-0B2A86E55B5C}" type="datetimeFigureOut">
              <a:rPr lang="en-US" smtClean="0"/>
              <a:pPr/>
              <a:t>3/11/2013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CC5CC-0A4D-4CAD-AC82-0B2A86E55B5C}" type="datetimeFigureOut">
              <a:rPr lang="en-US" smtClean="0"/>
              <a:pPr/>
              <a:t>3/11/2013</a:t>
            </a:fld>
            <a:endParaRPr lang="en-GB"/>
          </a:p>
        </p:txBody>
      </p:sp>
      <p:sp>
        <p:nvSpPr>
          <p:cNvPr id="5" name="Footer Placeholder 4"/>
          <p:cNvSpPr>
            <a:spLocks noGrp="1"/>
          </p:cNvSpPr>
          <p:nvPr>
            <p:ph type="ftr" sz="quarter" idx="11"/>
          </p:nvPr>
        </p:nvSpPr>
        <p:spPr>
          <a:xfrm>
            <a:off x="2640597" y="6377459"/>
            <a:ext cx="3836404" cy="365125"/>
          </a:xfrm>
        </p:spPr>
        <p:txBody>
          <a:bodyPr/>
          <a:lstStyle/>
          <a:p>
            <a:endParaRPr lang="en-GB"/>
          </a:p>
        </p:txBody>
      </p:sp>
      <p:sp>
        <p:nvSpPr>
          <p:cNvPr id="6" name="Slide Number Placeholder 5"/>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2CC5CC-0A4D-4CAD-AC82-0B2A86E55B5C}" type="datetimeFigureOut">
              <a:rPr lang="en-US" smtClean="0"/>
              <a:pPr/>
              <a:t>3/11/2013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52CC5CC-0A4D-4CAD-AC82-0B2A86E55B5C}" type="datetimeFigureOut">
              <a:rPr lang="en-US" smtClean="0"/>
              <a:pPr/>
              <a:t>3/11/2013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C9152-9BCA-4A6A-9072-5FEC82CDC949}"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2CC5CC-0A4D-4CAD-AC82-0B2A86E55B5C}" type="datetimeFigureOut">
              <a:rPr lang="en-US" smtClean="0"/>
              <a:pPr/>
              <a:t>3/11/2013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52CC5CC-0A4D-4CAD-AC82-0B2A86E55B5C}" type="datetimeFigureOut">
              <a:rPr lang="en-US" smtClean="0"/>
              <a:pPr/>
              <a:t>3/11/2013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2CC5CC-0A4D-4CAD-AC82-0B2A86E55B5C}" type="datetimeFigureOut">
              <a:rPr lang="en-US" smtClean="0"/>
              <a:pPr/>
              <a:t>3/11/2013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CC5CC-0A4D-4CAD-AC82-0B2A86E55B5C}" type="datetimeFigureOut">
              <a:rPr lang="en-US" smtClean="0"/>
              <a:pPr/>
              <a:t>3/11/2013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5C9152-9BCA-4A6A-9072-5FEC82CDC94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2CC5CC-0A4D-4CAD-AC82-0B2A86E55B5C}" type="datetimeFigureOut">
              <a:rPr lang="en-US" smtClean="0"/>
              <a:pPr/>
              <a:t>3/11/2013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C9152-9BCA-4A6A-9072-5FEC82CDC949}" type="slidenum">
              <a:rPr lang="en-GB" smtClean="0"/>
              <a:pPr/>
              <a:t>‹#›</a:t>
            </a:fld>
            <a:endParaRPr lang="en-GB"/>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52CC5CC-0A4D-4CAD-AC82-0B2A86E55B5C}" type="datetimeFigureOut">
              <a:rPr lang="en-US" smtClean="0"/>
              <a:pPr/>
              <a:t>3/11/2013</a:t>
            </a:fld>
            <a:endParaRPr lang="en-GB"/>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GB"/>
          </a:p>
        </p:txBody>
      </p:sp>
      <p:sp>
        <p:nvSpPr>
          <p:cNvPr id="7" name="Slide Number Placeholder 6"/>
          <p:cNvSpPr>
            <a:spLocks noGrp="1"/>
          </p:cNvSpPr>
          <p:nvPr>
            <p:ph type="sldNum" sz="quarter" idx="12"/>
          </p:nvPr>
        </p:nvSpPr>
        <p:spPr>
          <a:xfrm>
            <a:off x="8339328" y="1170432"/>
            <a:ext cx="733864" cy="201168"/>
          </a:xfrm>
        </p:spPr>
        <p:txBody>
          <a:bodyPr/>
          <a:lstStyle/>
          <a:p>
            <a:fld id="{615C9152-9BCA-4A6A-9072-5FEC82CDC949}"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52CC5CC-0A4D-4CAD-AC82-0B2A86E55B5C}" type="datetimeFigureOut">
              <a:rPr lang="en-US" smtClean="0"/>
              <a:pPr/>
              <a:t>3/11/2013</a:t>
            </a:fld>
            <a:endParaRPr lang="en-GB"/>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GB"/>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15C9152-9BCA-4A6A-9072-5FEC82CDC94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Users\Damian Milton\Pictures\fragments\me stuff\108.jpg"/>
          <p:cNvPicPr/>
          <p:nvPr/>
        </p:nvPicPr>
        <p:blipFill>
          <a:blip r:embed="rId2" cstate="print"/>
          <a:srcRect/>
          <a:stretch>
            <a:fillRect/>
          </a:stretch>
        </p:blipFill>
        <p:spPr bwMode="auto">
          <a:xfrm>
            <a:off x="4617720" y="3840480"/>
            <a:ext cx="4526280" cy="3017520"/>
          </a:xfrm>
          <a:prstGeom prst="rect">
            <a:avLst/>
          </a:prstGeom>
          <a:noFill/>
          <a:ln w="9525">
            <a:noFill/>
            <a:miter lim="800000"/>
            <a:headEnd/>
            <a:tailEnd/>
          </a:ln>
        </p:spPr>
      </p:pic>
      <p:sp>
        <p:nvSpPr>
          <p:cNvPr id="2" name="Title 1"/>
          <p:cNvSpPr>
            <a:spLocks noGrp="1"/>
          </p:cNvSpPr>
          <p:nvPr>
            <p:ph type="ctrTitle"/>
          </p:nvPr>
        </p:nvSpPr>
        <p:spPr>
          <a:xfrm>
            <a:off x="642910" y="857232"/>
            <a:ext cx="8501090" cy="2143140"/>
          </a:xfrm>
        </p:spPr>
        <p:txBody>
          <a:bodyPr>
            <a:normAutofit/>
          </a:bodyPr>
          <a:lstStyle/>
          <a:p>
            <a:r>
              <a:rPr lang="en-GB" dirty="0" smtClean="0"/>
              <a:t>Perceptions of diversity and the parent/self-advocate divide</a:t>
            </a:r>
            <a:endParaRPr lang="en-GB" dirty="0"/>
          </a:p>
        </p:txBody>
      </p:sp>
      <p:sp>
        <p:nvSpPr>
          <p:cNvPr id="3" name="Subtitle 2"/>
          <p:cNvSpPr>
            <a:spLocks noGrp="1"/>
          </p:cNvSpPr>
          <p:nvPr>
            <p:ph type="subTitle" idx="1"/>
          </p:nvPr>
        </p:nvSpPr>
        <p:spPr>
          <a:xfrm>
            <a:off x="642910" y="2357430"/>
            <a:ext cx="8077200" cy="357190"/>
          </a:xfrm>
        </p:spPr>
        <p:txBody>
          <a:bodyPr/>
          <a:lstStyle/>
          <a:p>
            <a:r>
              <a:rPr lang="en-GB" dirty="0" smtClean="0"/>
              <a:t>Damian E. M. Milton MA, </a:t>
            </a:r>
            <a:r>
              <a:rPr lang="en-GB" dirty="0" err="1" smtClean="0"/>
              <a:t>PGCert</a:t>
            </a:r>
            <a:r>
              <a:rPr lang="en-GB" dirty="0" smtClean="0"/>
              <a:t>, BA (</a:t>
            </a:r>
            <a:r>
              <a:rPr lang="en-GB" dirty="0" err="1" smtClean="0"/>
              <a:t>Hons</a:t>
            </a:r>
            <a:r>
              <a:rPr lang="en-GB" dirty="0" smtClean="0"/>
              <a:t>), Dip (</a:t>
            </a:r>
            <a:r>
              <a:rPr lang="en-GB" dirty="0" err="1" smtClean="0"/>
              <a:t>conv</a:t>
            </a:r>
            <a:r>
              <a:rPr lang="en-GB" dirty="0" smtClean="0"/>
              <a:t>), PGCE, </a:t>
            </a:r>
            <a:r>
              <a:rPr lang="en-GB" dirty="0" err="1" smtClean="0"/>
              <a:t>Mifl</a:t>
            </a:r>
            <a:r>
              <a:rPr lang="en-GB" dirty="0" smtClean="0"/>
              <a:t>, </a:t>
            </a:r>
            <a:r>
              <a:rPr lang="en-GB" dirty="0" err="1" smtClean="0"/>
              <a:t>MBPsS</a:t>
            </a:r>
            <a:endParaRPr lang="en-GB" dirty="0"/>
          </a:p>
        </p:txBody>
      </p:sp>
      <p:pic>
        <p:nvPicPr>
          <p:cNvPr id="5" name="Picture 4" descr="D:\Users\Damian Milton\Pictures\fragments\me stuff\B&amp;W 010.jpg"/>
          <p:cNvPicPr/>
          <p:nvPr/>
        </p:nvPicPr>
        <p:blipFill>
          <a:blip r:embed="rId3" cstate="print"/>
          <a:srcRect/>
          <a:stretch>
            <a:fillRect/>
          </a:stretch>
        </p:blipFill>
        <p:spPr bwMode="auto">
          <a:xfrm>
            <a:off x="0" y="3840480"/>
            <a:ext cx="2366010" cy="3017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...comments from mums...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10 mum’s – only one criticised the techniques used and then only mildly.</a:t>
            </a:r>
          </a:p>
          <a:p>
            <a:r>
              <a:rPr lang="en-GB" dirty="0" smtClean="0"/>
              <a:t>The main criticisms levied were regarding the lack of explanation of what autism was, or what caused ‘challenging behaviour’ or ways to ‘manage it’.</a:t>
            </a:r>
          </a:p>
          <a:p>
            <a:r>
              <a:rPr lang="en-GB" dirty="0" smtClean="0"/>
              <a:t>Another common criticism was that the film was not made in the UK.</a:t>
            </a:r>
          </a:p>
          <a:p>
            <a:r>
              <a:rPr lang="en-GB" dirty="0" smtClean="0"/>
              <a:t>One suggested that a program should be made about the stigma that parents of autistic children face.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quotes...</a:t>
            </a:r>
            <a:endParaRPr lang="en-GB" dirty="0"/>
          </a:p>
        </p:txBody>
      </p:sp>
      <p:sp>
        <p:nvSpPr>
          <p:cNvPr id="3" name="Content Placeholder 2"/>
          <p:cNvSpPr>
            <a:spLocks noGrp="1"/>
          </p:cNvSpPr>
          <p:nvPr>
            <p:ph idx="1"/>
          </p:nvPr>
        </p:nvSpPr>
        <p:spPr/>
        <p:txBody>
          <a:bodyPr/>
          <a:lstStyle/>
          <a:p>
            <a:r>
              <a:rPr lang="en-GB" dirty="0" smtClean="0"/>
              <a:t>“More explanation is needed on explaining the techniques and interventions used and why they work for these children.”</a:t>
            </a:r>
          </a:p>
          <a:p>
            <a:r>
              <a:rPr lang="en-GB" dirty="0" smtClean="0"/>
              <a:t>“It should have explained autism in terms of the triad of impairments.”</a:t>
            </a:r>
          </a:p>
          <a:p>
            <a:r>
              <a:rPr lang="en-GB" dirty="0" smtClean="0"/>
              <a:t>“I found that I could relate to a lot of what I saw.”</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Comments from people on the spectrum...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3 people on the spectrum – one young male who made a comment about the causes of autism not being relevant to the intentions of the program, to which a mum accused him of being ‘patronising’.</a:t>
            </a:r>
          </a:p>
          <a:p>
            <a:r>
              <a:rPr lang="en-GB" dirty="0" smtClean="0"/>
              <a:t>One who was a mum herself criticised the program for the lack of privacy and respect shown to the children in the program.</a:t>
            </a:r>
          </a:p>
          <a:p>
            <a:r>
              <a:rPr lang="en-GB" dirty="0" smtClean="0"/>
              <a:t>Lastly, another adult woman on the spectrum was heavily critical of the techniques shown in the program: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“I've just watched the Autism programme and, to be honest, I found it very uncomfortable.  I felt the parents didn't give their children any time to process questions and used a very harsh tone of voice when talking to them.  The restraint scenes were quite distressing.  Both parents and teachers restrained the children immediately, without any warning.  It was interesting to see that one parent had changed her approach at the end of the programme and chosen to send her son to his room rather than restrain him.”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I entered the debate myself on one of these forums, criticising the program and the techniques shown.  This was a general comment, yet I got the following response:</a:t>
            </a:r>
          </a:p>
          <a:p>
            <a:r>
              <a:rPr lang="en-GB" dirty="0" smtClean="0"/>
              <a:t>“...as you said we all have our own opinions, so I have to agree to disagree with you on this one!”</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‘common ground’?</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Reasoned public debate – ‘safe’ forums?</a:t>
            </a:r>
          </a:p>
          <a:p>
            <a:r>
              <a:rPr lang="en-GB" dirty="0" smtClean="0"/>
              <a:t>Building alliances – avoiding manipulators.</a:t>
            </a:r>
          </a:p>
          <a:p>
            <a:r>
              <a:rPr lang="en-GB" dirty="0" smtClean="0"/>
              <a:t>Logos, ethos, pathos (Aristotle, 1991).</a:t>
            </a:r>
          </a:p>
          <a:p>
            <a:r>
              <a:rPr lang="en-GB" dirty="0" smtClean="0"/>
              <a:t>The contradictory balancing act of parental narratives – caught between ‘two worlds’.</a:t>
            </a:r>
          </a:p>
          <a:p>
            <a:r>
              <a:rPr lang="en-GB" dirty="0" smtClean="0"/>
              <a:t>‘Practitioners’ – the common enemy?  Or ‘policy makers’, ‘decision-making bodies’ and educational theorists...well, some of them anyway...?  Access to knowledge </a:t>
            </a:r>
            <a:r>
              <a:rPr lang="en-GB" smtClean="0"/>
              <a:t>production itself.</a:t>
            </a:r>
            <a:endParaRPr lang="en-GB" dirty="0" smtClean="0"/>
          </a:p>
          <a:p>
            <a:r>
              <a:rPr lang="en-GB" dirty="0" smtClean="0"/>
              <a:t>There is no convincing a ‘zealot’ – but publicly disagreeing with them can help others see your logic.</a:t>
            </a:r>
          </a:p>
          <a:p>
            <a:r>
              <a:rPr lang="en-GB" dirty="0" smtClean="0"/>
              <a:t>A word of warning...sometimes one needs to ‘take a break’!</a:t>
            </a:r>
          </a:p>
          <a:p>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Aristotle, trans. by G. Kennedy (1991) </a:t>
            </a:r>
            <a:r>
              <a:rPr lang="en-GB" i="1" dirty="0" smtClean="0"/>
              <a:t>On Rhetoric: A Theory of Civic Discourse.  </a:t>
            </a:r>
            <a:r>
              <a:rPr lang="en-GB" dirty="0" smtClean="0"/>
              <a:t>Oxford: Oxford University Press.</a:t>
            </a:r>
          </a:p>
          <a:p>
            <a:r>
              <a:rPr lang="en-GB" dirty="0" smtClean="0"/>
              <a:t>Maurice (1993) </a:t>
            </a:r>
            <a:r>
              <a:rPr lang="en-GB" i="1" dirty="0" smtClean="0"/>
              <a:t>Let Me Hear Your Voice: A Family’s Triumph Over Autism.  </a:t>
            </a:r>
            <a:r>
              <a:rPr lang="en-GB" dirty="0" smtClean="0"/>
              <a:t>London: Robert Hale.</a:t>
            </a:r>
          </a:p>
          <a:p>
            <a:r>
              <a:rPr lang="en-GB" dirty="0" smtClean="0"/>
              <a:t>Milton (1999) </a:t>
            </a:r>
            <a:r>
              <a:rPr lang="en-GB" i="1" dirty="0" smtClean="0"/>
              <a:t>The Rise of Psychopharmacology.  </a:t>
            </a:r>
            <a:r>
              <a:rPr lang="en-GB" dirty="0" smtClean="0"/>
              <a:t>Masters degree essay – unpublished.</a:t>
            </a:r>
          </a:p>
          <a:p>
            <a:r>
              <a:rPr lang="en-GB" dirty="0" smtClean="0"/>
              <a:t>Milton, D. (2011) ‘Parenting, discipline, and educational preferences for children on the autistic spectrum – a survey of parental attitudes.’  10</a:t>
            </a:r>
            <a:r>
              <a:rPr lang="en-GB" baseline="30000" dirty="0" smtClean="0"/>
              <a:t>th</a:t>
            </a:r>
            <a:r>
              <a:rPr lang="en-GB" dirty="0" smtClean="0"/>
              <a:t> Annual Postgraduate Education Conference.  University of Birmingham.</a:t>
            </a:r>
          </a:p>
          <a:p>
            <a:r>
              <a:rPr lang="en-GB" dirty="0" err="1" smtClean="0"/>
              <a:t>Pirsig</a:t>
            </a:r>
            <a:r>
              <a:rPr lang="en-GB" dirty="0" smtClean="0"/>
              <a:t> (1991) </a:t>
            </a:r>
            <a:r>
              <a:rPr lang="en-GB" i="1" dirty="0" smtClean="0"/>
              <a:t>Lila: an Inquiry into Morals.  </a:t>
            </a:r>
            <a:r>
              <a:rPr lang="en-GB" dirty="0" smtClean="0"/>
              <a:t>London: Black Swan.</a:t>
            </a:r>
          </a:p>
          <a:p>
            <a:r>
              <a:rPr lang="en-GB" dirty="0" smtClean="0"/>
              <a:t>Sinclair, J. (1993) “Don’t Mourn For Us”, http://www.autreat.com/dont_mourn.html, - accessed 10/11/09.</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is autism defined?</a:t>
            </a:r>
            <a:endParaRPr lang="en-GB" dirty="0"/>
          </a:p>
        </p:txBody>
      </p:sp>
      <p:sp>
        <p:nvSpPr>
          <p:cNvPr id="3" name="Content Placeholder 2"/>
          <p:cNvSpPr>
            <a:spLocks noGrp="1"/>
          </p:cNvSpPr>
          <p:nvPr>
            <p:ph idx="1"/>
          </p:nvPr>
        </p:nvSpPr>
        <p:spPr/>
        <p:txBody>
          <a:bodyPr>
            <a:normAutofit/>
          </a:bodyPr>
          <a:lstStyle/>
          <a:p>
            <a:r>
              <a:rPr lang="en-GB" dirty="0" smtClean="0"/>
              <a:t>Medical/behavioural model – DSM-V.</a:t>
            </a:r>
          </a:p>
          <a:p>
            <a:r>
              <a:rPr lang="en-GB" dirty="0" smtClean="0"/>
              <a:t>The ‘triad of impairments’.</a:t>
            </a:r>
          </a:p>
          <a:p>
            <a:r>
              <a:rPr lang="en-GB" dirty="0" smtClean="0"/>
              <a:t>‘Passive, aloof, active-but-odd’.</a:t>
            </a:r>
          </a:p>
          <a:p>
            <a:r>
              <a:rPr lang="en-GB" dirty="0" smtClean="0"/>
              <a:t>‘High and low functioning’.</a:t>
            </a:r>
          </a:p>
          <a:p>
            <a:r>
              <a:rPr lang="en-GB" dirty="0" smtClean="0"/>
              <a:t>‘Verbal, non-verbal, and pre-verbal’.</a:t>
            </a:r>
          </a:p>
          <a:p>
            <a:r>
              <a:rPr lang="en-GB" dirty="0" smtClean="0"/>
              <a:t>‘Severe and mild’.</a:t>
            </a:r>
          </a:p>
          <a:p>
            <a:r>
              <a:rPr lang="en-GB" dirty="0" smtClean="0"/>
              <a:t>A cognitive difference and ‘spiky profiles’?</a:t>
            </a:r>
          </a:p>
          <a:p>
            <a:r>
              <a:rPr lang="en-GB" dirty="0" smtClean="0"/>
              <a:t>A socially constructed entity?</a:t>
            </a:r>
          </a:p>
          <a:p>
            <a:r>
              <a:rPr lang="en-GB" dirty="0" smtClean="0"/>
              <a:t>An embodied neurological diversity...</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case study: Damian and son</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Personal story as theoretically relevant in the production of knowledge.</a:t>
            </a:r>
          </a:p>
          <a:p>
            <a:r>
              <a:rPr lang="en-GB" dirty="0" smtClean="0"/>
              <a:t>‘Formal’ similarities – both diagnosed on the autism spectrum.</a:t>
            </a:r>
          </a:p>
          <a:p>
            <a:r>
              <a:rPr lang="en-GB" dirty="0" smtClean="0"/>
              <a:t>‘Formal’ differences – current diagnosis of </a:t>
            </a:r>
            <a:r>
              <a:rPr lang="en-GB" dirty="0" err="1" smtClean="0"/>
              <a:t>Asperger’s</a:t>
            </a:r>
            <a:r>
              <a:rPr lang="en-GB" dirty="0" smtClean="0"/>
              <a:t>, and my son – autism with severe learning difficulties and global developmental delay.</a:t>
            </a:r>
          </a:p>
          <a:p>
            <a:r>
              <a:rPr lang="en-GB" dirty="0" smtClean="0"/>
              <a:t>No ‘disability’ welfare support vs. highest level of DLA.</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Differences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Verbosity...however...maybe not quite so different after all.</a:t>
            </a:r>
          </a:p>
          <a:p>
            <a:r>
              <a:rPr lang="en-GB" dirty="0" smtClean="0"/>
              <a:t>IQ?  High-end ‘spikes’ in the profile?</a:t>
            </a:r>
          </a:p>
          <a:p>
            <a:r>
              <a:rPr lang="en-GB" dirty="0" smtClean="0"/>
              <a:t>Schooling.</a:t>
            </a:r>
          </a:p>
          <a:p>
            <a:r>
              <a:rPr lang="en-GB" dirty="0" smtClean="0"/>
              <a:t>Circumstances of upbringing.</a:t>
            </a:r>
          </a:p>
          <a:p>
            <a:r>
              <a:rPr lang="en-GB" dirty="0" smtClean="0"/>
              <a:t>‘Regression’ – synaptic pruning and the increase in autistic ‘behaviours’.</a:t>
            </a:r>
          </a:p>
          <a:p>
            <a:r>
              <a:rPr lang="en-GB" dirty="0" smtClean="0"/>
              <a:t>Independence, autonomy and voice – level of dependence on others for support.</a:t>
            </a:r>
          </a:p>
          <a:p>
            <a:r>
              <a:rPr lang="en-GB" dirty="0" smtClean="0"/>
              <a:t>He’s better looking than 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Similarities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t>
            </a:r>
            <a:r>
              <a:rPr lang="en-GB" dirty="0" err="1" smtClean="0"/>
              <a:t>Monotropic</a:t>
            </a:r>
            <a:r>
              <a:rPr lang="en-GB" dirty="0" smtClean="0"/>
              <a:t>’ attention and being ‘detail-focused’.</a:t>
            </a:r>
          </a:p>
          <a:p>
            <a:r>
              <a:rPr lang="en-GB" dirty="0" smtClean="0"/>
              <a:t>Sensory sensitivity – creatures of comfort.</a:t>
            </a:r>
          </a:p>
          <a:p>
            <a:r>
              <a:rPr lang="en-GB" dirty="0" smtClean="0"/>
              <a:t>Taste in food / diet.</a:t>
            </a:r>
          </a:p>
          <a:p>
            <a:r>
              <a:rPr lang="en-GB" dirty="0" smtClean="0"/>
              <a:t>Open spaces and nature.</a:t>
            </a:r>
          </a:p>
          <a:p>
            <a:r>
              <a:rPr lang="en-GB" dirty="0" smtClean="0"/>
              <a:t>Clumsiness + perfectionism.</a:t>
            </a:r>
          </a:p>
          <a:p>
            <a:r>
              <a:rPr lang="en-GB" dirty="0" smtClean="0"/>
              <a:t>Self-driven.</a:t>
            </a:r>
          </a:p>
          <a:p>
            <a:r>
              <a:rPr lang="en-GB" dirty="0" smtClean="0"/>
              <a:t>A love of music.</a:t>
            </a:r>
          </a:p>
          <a:p>
            <a:r>
              <a:rPr lang="en-GB" dirty="0" smtClean="0"/>
              <a:t>A love of gadgets.</a:t>
            </a:r>
          </a:p>
          <a:p>
            <a:r>
              <a:rPr lang="en-GB" dirty="0" smtClean="0"/>
              <a:t>An exploratory outlook.</a:t>
            </a:r>
          </a:p>
          <a:p>
            <a:r>
              <a:rPr lang="en-GB" dirty="0" smtClean="0"/>
              <a:t>‘Dynamic quality’ (</a:t>
            </a:r>
            <a:r>
              <a:rPr lang="en-GB" dirty="0" err="1" smtClean="0"/>
              <a:t>Pirsig</a:t>
            </a:r>
            <a:r>
              <a:rPr lang="en-GB" dirty="0" smtClean="0"/>
              <a:t>, 1991).</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l_fi" descr="http://sparxoo.com/wp-content/gallery/mainten/bell-curve.gif"/>
          <p:cNvPicPr>
            <a:picLocks/>
          </p:cNvPicPr>
          <p:nvPr/>
        </p:nvPicPr>
        <p:blipFill>
          <a:blip r:embed="rId3" cstate="print"/>
          <a:srcRect/>
          <a:stretch>
            <a:fillRect/>
          </a:stretch>
        </p:blipFill>
        <p:spPr bwMode="auto">
          <a:xfrm>
            <a:off x="0" y="4143380"/>
            <a:ext cx="9144000" cy="2714620"/>
          </a:xfrm>
          <a:prstGeom prst="rect">
            <a:avLst/>
          </a:prstGeom>
          <a:noFill/>
          <a:ln w="9525">
            <a:noFill/>
            <a:miter lim="800000"/>
            <a:headEnd/>
            <a:tailEnd/>
          </a:ln>
        </p:spPr>
      </p:pic>
      <p:sp>
        <p:nvSpPr>
          <p:cNvPr id="2" name="Title 1"/>
          <p:cNvSpPr>
            <a:spLocks noGrp="1"/>
          </p:cNvSpPr>
          <p:nvPr>
            <p:ph type="title"/>
          </p:nvPr>
        </p:nvSpPr>
        <p:spPr/>
        <p:txBody>
          <a:bodyPr>
            <a:normAutofit/>
          </a:bodyPr>
          <a:lstStyle/>
          <a:p>
            <a:r>
              <a:rPr lang="en-GB" dirty="0" smtClean="0"/>
              <a:t>The bell curve and normalcy</a:t>
            </a:r>
            <a:endParaRPr lang="en-GB" dirty="0"/>
          </a:p>
        </p:txBody>
      </p:sp>
      <p:sp>
        <p:nvSpPr>
          <p:cNvPr id="10" name="Content Placeholder 9"/>
          <p:cNvSpPr>
            <a:spLocks noGrp="1"/>
          </p:cNvSpPr>
          <p:nvPr>
            <p:ph idx="1"/>
          </p:nvPr>
        </p:nvSpPr>
        <p:spPr>
          <a:xfrm>
            <a:off x="457200" y="1775191"/>
            <a:ext cx="8229600" cy="2225313"/>
          </a:xfrm>
        </p:spPr>
        <p:txBody>
          <a:bodyPr>
            <a:normAutofit fontScale="77500" lnSpcReduction="20000"/>
          </a:bodyPr>
          <a:lstStyle/>
          <a:p>
            <a:r>
              <a:rPr lang="en-GB" dirty="0" smtClean="0"/>
              <a:t>‘Extremes of any combination come to be seen as 'psychiatric deviance'. In the argument presented here, where disorder begins is entirely down to social convention, and where one decides to draw the line across the spectrum.’ (Milton, 1999 - spectrum referring to the 'human spectrum of dispositional diversity').</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l_fi" descr="http://katerinamichouli.files.wordpress.com/2010/11/personality-and-individual-differences.gif"/>
          <p:cNvPicPr/>
          <p:nvPr/>
        </p:nvPicPr>
        <p:blipFill>
          <a:blip r:embed="rId2" cstate="print"/>
          <a:srcRect/>
          <a:stretch>
            <a:fillRect/>
          </a:stretch>
        </p:blipFill>
        <p:spPr bwMode="auto">
          <a:xfrm>
            <a:off x="1928794" y="1428736"/>
            <a:ext cx="5238750" cy="5238750"/>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GB" dirty="0" smtClean="0"/>
              <a:t>Hippocrates and the theory of personality</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Parental ‘advocacy’ and its exploitation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‘Don’t mourn for us’ (Sinclair, 1993).</a:t>
            </a:r>
          </a:p>
          <a:p>
            <a:r>
              <a:rPr lang="en-GB" dirty="0" smtClean="0"/>
              <a:t>The bereavement process of the ‘warrior mum’.  Parental transition – fighting autism to fighting for service provision.</a:t>
            </a:r>
          </a:p>
          <a:p>
            <a:r>
              <a:rPr lang="en-GB" dirty="0" smtClean="0"/>
              <a:t>‘You can’t rule it out!’ – the ‘kitchen sink’ approach (Milton, 2011).</a:t>
            </a:r>
          </a:p>
          <a:p>
            <a:r>
              <a:rPr lang="en-GB" dirty="0" smtClean="0"/>
              <a:t>Exploitation by the autism ‘industry’ and ‘quackery’.</a:t>
            </a:r>
          </a:p>
          <a:p>
            <a:r>
              <a:rPr lang="en-GB" dirty="0" smtClean="0"/>
              <a:t>ABA ‘works’ (Maurice, 1993).</a:t>
            </a:r>
          </a:p>
          <a:p>
            <a:r>
              <a:rPr lang="en-GB" dirty="0" smtClean="0"/>
              <a:t>The ‘high-functioning’ don’t know ‘what it’s like’.</a:t>
            </a:r>
          </a:p>
          <a:p>
            <a:r>
              <a:rPr lang="en-GB" dirty="0" smtClean="0"/>
              <a:t>Parent as ‘expert’ – what is and is not understood?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‘Extreme love’...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Small sample of responses to program on public internet forums taken for the purposes of </a:t>
            </a:r>
            <a:r>
              <a:rPr lang="en-GB" smtClean="0"/>
              <a:t>this presentation.</a:t>
            </a:r>
            <a:endParaRPr lang="en-GB" dirty="0" smtClean="0"/>
          </a:p>
          <a:p>
            <a:r>
              <a:rPr lang="en-GB" dirty="0" smtClean="0"/>
              <a:t>15 commentators sampled from 5 different forums.</a:t>
            </a:r>
          </a:p>
          <a:p>
            <a:r>
              <a:rPr lang="en-GB" dirty="0" smtClean="0"/>
              <a:t>Included 2 ‘dads’ – one trying to sell products – the other responded to a mum who wanted the program to talk about the causes of autism, he was then ‘attacked’ by this mum.  The two then got into a heated debate regarding MMR, where he called her a ‘babbling idiot’ and she accused him of being ‘brainwashed’.</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279</TotalTime>
  <Words>1171</Words>
  <Application>Microsoft Office PowerPoint</Application>
  <PresentationFormat>On-screen Show (4:3)</PresentationFormat>
  <Paragraphs>83</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Module</vt:lpstr>
      <vt:lpstr>Perceptions of diversity and the parent/self-advocate divide</vt:lpstr>
      <vt:lpstr>How is autism defined?</vt:lpstr>
      <vt:lpstr>A case study: Damian and son</vt:lpstr>
      <vt:lpstr>Differences</vt:lpstr>
      <vt:lpstr>Similarities</vt:lpstr>
      <vt:lpstr>The bell curve and normalcy</vt:lpstr>
      <vt:lpstr>Hippocrates and the theory of personality</vt:lpstr>
      <vt:lpstr>Parental ‘advocacy’ and its exploitation</vt:lpstr>
      <vt:lpstr>‘Extreme love’...</vt:lpstr>
      <vt:lpstr>...comments from mums...</vt:lpstr>
      <vt:lpstr>...and quotes...</vt:lpstr>
      <vt:lpstr>Comments from people on the spectrum...</vt:lpstr>
      <vt:lpstr>Slide 13</vt:lpstr>
      <vt:lpstr>Slide 14</vt:lpstr>
      <vt:lpstr>A ‘common ground’?</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Perceptions of Diversity and the parent/self-advocate divide</dc:title>
  <dc:creator>Damian Milton</dc:creator>
  <cp:lastModifiedBy>Damian Milton</cp:lastModifiedBy>
  <cp:revision>27</cp:revision>
  <dcterms:created xsi:type="dcterms:W3CDTF">2012-01-28T20:00:50Z</dcterms:created>
  <dcterms:modified xsi:type="dcterms:W3CDTF">2013-03-11T17:42:42Z</dcterms:modified>
</cp:coreProperties>
</file>