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90" r:id="rId2"/>
    <p:sldId id="257" r:id="rId3"/>
    <p:sldId id="258" r:id="rId4"/>
    <p:sldId id="259" r:id="rId5"/>
    <p:sldId id="260" r:id="rId6"/>
    <p:sldId id="262" r:id="rId7"/>
    <p:sldId id="293" r:id="rId8"/>
    <p:sldId id="263" r:id="rId9"/>
    <p:sldId id="264" r:id="rId10"/>
    <p:sldId id="266" r:id="rId11"/>
    <p:sldId id="268" r:id="rId12"/>
    <p:sldId id="301" r:id="rId13"/>
    <p:sldId id="270" r:id="rId14"/>
    <p:sldId id="272" r:id="rId15"/>
    <p:sldId id="273" r:id="rId16"/>
    <p:sldId id="275" r:id="rId17"/>
    <p:sldId id="276" r:id="rId18"/>
    <p:sldId id="277" r:id="rId19"/>
    <p:sldId id="280" r:id="rId20"/>
    <p:sldId id="283" r:id="rId21"/>
    <p:sldId id="299" r:id="rId22"/>
    <p:sldId id="281" r:id="rId23"/>
    <p:sldId id="300" r:id="rId24"/>
    <p:sldId id="291" r:id="rId25"/>
    <p:sldId id="285" r:id="rId26"/>
    <p:sldId id="287" r:id="rId27"/>
    <p:sldId id="286" r:id="rId28"/>
    <p:sldId id="288" r:id="rId29"/>
    <p:sldId id="289" r:id="rId30"/>
    <p:sldId id="30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5425D5-FF47-47AE-BAEE-F9A52101113A}" type="datetimeFigureOut">
              <a:rPr lang="en-US" smtClean="0"/>
              <a:pPr/>
              <a:t>8/3/2011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E32EA-F9F7-43D8-8BBA-E17FDD433DF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23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9</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12</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GB"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97E32EA-F9F7-43D8-8BBA-E17FDD433DFA}" type="slidenum">
              <a:rPr lang="en-GB" smtClean="0"/>
              <a:pPr/>
              <a:t>14</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20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97E32EA-F9F7-43D8-8BBA-E17FDD433DFA}" type="slidenum">
              <a:rPr lang="en-GB" smtClean="0"/>
              <a:pPr/>
              <a:t>21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36D90D9-3258-4907-9B54-666120B8746F}" type="datetimeFigureOut">
              <a:rPr lang="en-US" smtClean="0"/>
              <a:pPr/>
              <a:t>8/3/2011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6D90D9-3258-4907-9B54-666120B8746F}" type="datetimeFigureOut">
              <a:rPr lang="en-US" smtClean="0"/>
              <a:pPr/>
              <a:t>8/3/2011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6D90D9-3258-4907-9B54-666120B8746F}" type="datetimeFigureOut">
              <a:rPr lang="en-US" smtClean="0"/>
              <a:pPr/>
              <a:t>8/3/2011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6D90D9-3258-4907-9B54-666120B8746F}" type="datetimeFigureOut">
              <a:rPr lang="en-US" smtClean="0"/>
              <a:pPr/>
              <a:t>8/3/2011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6D90D9-3258-4907-9B54-666120B8746F}" type="datetimeFigureOut">
              <a:rPr lang="en-US" smtClean="0"/>
              <a:pPr/>
              <a:t>8/3/2011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36D90D9-3258-4907-9B54-666120B8746F}" type="datetimeFigureOut">
              <a:rPr lang="en-US" smtClean="0"/>
              <a:pPr/>
              <a:t>8/3/2011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36D90D9-3258-4907-9B54-666120B8746F}" type="datetimeFigureOut">
              <a:rPr lang="en-US" smtClean="0"/>
              <a:pPr/>
              <a:t>8/3/2011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36D90D9-3258-4907-9B54-666120B8746F}" type="datetimeFigureOut">
              <a:rPr lang="en-US" smtClean="0"/>
              <a:pPr/>
              <a:t>8/3/2011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D90D9-3258-4907-9B54-666120B8746F}" type="datetimeFigureOut">
              <a:rPr lang="en-US" smtClean="0"/>
              <a:pPr/>
              <a:t>8/3/2011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6D90D9-3258-4907-9B54-666120B8746F}" type="datetimeFigureOut">
              <a:rPr lang="en-US" smtClean="0"/>
              <a:pPr/>
              <a:t>8/3/2011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6D90D9-3258-4907-9B54-666120B8746F}" type="datetimeFigureOut">
              <a:rPr lang="en-US" smtClean="0"/>
              <a:pPr/>
              <a:t>8/3/2011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14E3AE-EA10-4DF4-B864-CA94BA17294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D90D9-3258-4907-9B54-666120B8746F}" type="datetimeFigureOut">
              <a:rPr lang="en-US" smtClean="0"/>
              <a:pPr/>
              <a:t>8/3/2011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4E3AE-EA10-4DF4-B864-CA94BA17294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damian.001.tiff"/>
          <p:cNvPicPr>
            <a:picLocks noGrp="1" noChangeAspect="1"/>
          </p:cNvPicPr>
          <p:nvPr>
            <p:ph idx="1"/>
          </p:nvPr>
        </p:nvPicPr>
        <p:blipFill>
          <a:blip r:embed="rId3" cstate="print"/>
          <a:srcRect l="-18187" r="-18187"/>
          <a:stretch>
            <a:fillRect/>
          </a:stretch>
        </p:blipFill>
        <p:spPr>
          <a:xfrm>
            <a:off x="-1295400" y="152400"/>
            <a:ext cx="11784164" cy="6480836"/>
          </a:xfrm>
        </p:spPr>
      </p:pic>
      <p:sp>
        <p:nvSpPr>
          <p:cNvPr id="9" name="Rectangle 8"/>
          <p:cNvSpPr/>
          <p:nvPr/>
        </p:nvSpPr>
        <p:spPr>
          <a:xfrm>
            <a:off x="3886200" y="685800"/>
            <a:ext cx="4572000" cy="1015663"/>
          </a:xfrm>
          <a:prstGeom prst="rect">
            <a:avLst/>
          </a:prstGeom>
        </p:spPr>
        <p:txBody>
          <a:bodyPr wrap="square">
            <a:spAutoFit/>
          </a:bodyPr>
          <a:lstStyle/>
          <a:p>
            <a:pPr algn="ctr"/>
            <a:r>
              <a:rPr lang="en-GB" sz="2000" dirty="0" smtClean="0">
                <a:solidFill>
                  <a:srgbClr val="800000"/>
                </a:solidFill>
                <a:latin typeface="Arial" pitchFamily="34" charset="0"/>
                <a:cs typeface="Arial" pitchFamily="34" charset="0"/>
              </a:rPr>
              <a:t>An insider’s critique of the</a:t>
            </a:r>
          </a:p>
          <a:p>
            <a:pPr algn="ctr"/>
            <a:r>
              <a:rPr lang="en-GB" sz="2000" dirty="0" smtClean="0">
                <a:solidFill>
                  <a:srgbClr val="800000"/>
                </a:solidFill>
                <a:latin typeface="Arial" pitchFamily="34" charset="0"/>
                <a:cs typeface="Arial" pitchFamily="34" charset="0"/>
              </a:rPr>
              <a:t>dominant psychological models</a:t>
            </a:r>
          </a:p>
          <a:p>
            <a:pPr algn="ctr"/>
            <a:r>
              <a:rPr lang="en-GB" sz="2000" dirty="0" smtClean="0">
                <a:solidFill>
                  <a:srgbClr val="800000"/>
                </a:solidFill>
                <a:latin typeface="Arial" pitchFamily="34" charset="0"/>
                <a:cs typeface="Arial" pitchFamily="34" charset="0"/>
              </a:rPr>
              <a:t>of autism   </a:t>
            </a:r>
          </a:p>
        </p:txBody>
      </p:sp>
      <p:sp>
        <p:nvSpPr>
          <p:cNvPr id="10" name="Rectangle 9"/>
          <p:cNvSpPr/>
          <p:nvPr/>
        </p:nvSpPr>
        <p:spPr>
          <a:xfrm>
            <a:off x="3886200" y="1714488"/>
            <a:ext cx="4572000" cy="738664"/>
          </a:xfrm>
          <a:prstGeom prst="rect">
            <a:avLst/>
          </a:prstGeom>
        </p:spPr>
        <p:txBody>
          <a:bodyPr wrap="square">
            <a:spAutoFit/>
          </a:bodyPr>
          <a:lstStyle/>
          <a:p>
            <a:pPr algn="ctr"/>
            <a:r>
              <a:rPr lang="en-GB" dirty="0" smtClean="0">
                <a:solidFill>
                  <a:schemeClr val="bg1">
                    <a:lumMod val="50000"/>
                  </a:schemeClr>
                </a:solidFill>
                <a:latin typeface="Arial" pitchFamily="34" charset="0"/>
                <a:cs typeface="Arial" pitchFamily="34" charset="0"/>
              </a:rPr>
              <a:t>Damian Milton </a:t>
            </a:r>
          </a:p>
          <a:p>
            <a:pPr algn="ctr"/>
            <a:r>
              <a:rPr lang="en-GB" sz="1200" dirty="0" smtClean="0">
                <a:solidFill>
                  <a:schemeClr val="bg1">
                    <a:lumMod val="50000"/>
                  </a:schemeClr>
                </a:solidFill>
                <a:latin typeface="Arial" pitchFamily="34" charset="0"/>
                <a:cs typeface="Arial" pitchFamily="34" charset="0"/>
              </a:rPr>
              <a:t>MA, </a:t>
            </a:r>
            <a:r>
              <a:rPr lang="en-GB" sz="1200" dirty="0" err="1" smtClean="0">
                <a:solidFill>
                  <a:schemeClr val="bg1">
                    <a:lumMod val="50000"/>
                  </a:schemeClr>
                </a:solidFill>
                <a:latin typeface="Arial" pitchFamily="34" charset="0"/>
                <a:cs typeface="Arial" pitchFamily="34" charset="0"/>
              </a:rPr>
              <a:t>PGCert</a:t>
            </a:r>
            <a:r>
              <a:rPr lang="en-GB" sz="1200" dirty="0" smtClean="0">
                <a:solidFill>
                  <a:schemeClr val="bg1">
                    <a:lumMod val="50000"/>
                  </a:schemeClr>
                </a:solidFill>
                <a:latin typeface="Arial" pitchFamily="34" charset="0"/>
                <a:cs typeface="Arial" pitchFamily="34" charset="0"/>
              </a:rPr>
              <a:t>, BA (</a:t>
            </a:r>
            <a:r>
              <a:rPr lang="en-GB" sz="1200" dirty="0" err="1" smtClean="0">
                <a:solidFill>
                  <a:schemeClr val="bg1">
                    <a:lumMod val="50000"/>
                  </a:schemeClr>
                </a:solidFill>
                <a:latin typeface="Arial" pitchFamily="34" charset="0"/>
                <a:cs typeface="Arial" pitchFamily="34" charset="0"/>
              </a:rPr>
              <a:t>Hons</a:t>
            </a:r>
            <a:r>
              <a:rPr lang="en-GB" sz="1200" dirty="0" smtClean="0">
                <a:solidFill>
                  <a:schemeClr val="bg1">
                    <a:lumMod val="50000"/>
                  </a:schemeClr>
                </a:solidFill>
                <a:latin typeface="Arial" pitchFamily="34" charset="0"/>
                <a:cs typeface="Arial" pitchFamily="34" charset="0"/>
              </a:rPr>
              <a:t>), Dip (</a:t>
            </a:r>
            <a:r>
              <a:rPr lang="en-GB" sz="1200" dirty="0" err="1" smtClean="0">
                <a:solidFill>
                  <a:schemeClr val="bg1">
                    <a:lumMod val="50000"/>
                  </a:schemeClr>
                </a:solidFill>
                <a:latin typeface="Arial" pitchFamily="34" charset="0"/>
                <a:cs typeface="Arial" pitchFamily="34" charset="0"/>
              </a:rPr>
              <a:t>conv</a:t>
            </a:r>
            <a:r>
              <a:rPr lang="en-GB" sz="1200" dirty="0" smtClean="0">
                <a:solidFill>
                  <a:schemeClr val="bg1">
                    <a:lumMod val="50000"/>
                  </a:schemeClr>
                </a:solidFill>
                <a:latin typeface="Arial" pitchFamily="34" charset="0"/>
                <a:cs typeface="Arial" pitchFamily="34" charset="0"/>
              </a:rPr>
              <a:t>), PGCE, </a:t>
            </a:r>
            <a:r>
              <a:rPr lang="en-GB" sz="1200" dirty="0" err="1" smtClean="0">
                <a:solidFill>
                  <a:schemeClr val="bg1">
                    <a:lumMod val="50000"/>
                  </a:schemeClr>
                </a:solidFill>
                <a:latin typeface="Arial" pitchFamily="34" charset="0"/>
                <a:cs typeface="Arial" pitchFamily="34" charset="0"/>
              </a:rPr>
              <a:t>Mifl</a:t>
            </a:r>
            <a:r>
              <a:rPr lang="en-GB" sz="1200" dirty="0" smtClean="0">
                <a:solidFill>
                  <a:schemeClr val="bg1">
                    <a:lumMod val="50000"/>
                  </a:schemeClr>
                </a:solidFill>
                <a:latin typeface="Arial" pitchFamily="34" charset="0"/>
                <a:cs typeface="Arial" pitchFamily="34" charset="0"/>
              </a:rPr>
              <a:t>, </a:t>
            </a:r>
            <a:r>
              <a:rPr lang="en-GB" sz="1200" dirty="0" err="1" smtClean="0">
                <a:solidFill>
                  <a:schemeClr val="bg1">
                    <a:lumMod val="50000"/>
                  </a:schemeClr>
                </a:solidFill>
                <a:latin typeface="Arial" pitchFamily="34" charset="0"/>
                <a:cs typeface="Arial" pitchFamily="34" charset="0"/>
              </a:rPr>
              <a:t>MBPsS</a:t>
            </a:r>
            <a:endParaRPr lang="en-GB" sz="1200" dirty="0" smtClean="0">
              <a:solidFill>
                <a:schemeClr val="bg1">
                  <a:lumMod val="50000"/>
                </a:schemeClr>
              </a:solidFill>
              <a:latin typeface="Arial" pitchFamily="34" charset="0"/>
              <a:cs typeface="Arial" pitchFamily="34" charset="0"/>
            </a:endParaRPr>
          </a:p>
          <a:p>
            <a:pPr algn="ctr"/>
            <a:r>
              <a:rPr lang="en-GB" sz="1200" dirty="0" smtClean="0">
                <a:solidFill>
                  <a:schemeClr val="bg1">
                    <a:lumMod val="50000"/>
                  </a:schemeClr>
                </a:solidFill>
                <a:latin typeface="Arial" pitchFamily="34" charset="0"/>
                <a:cs typeface="Arial" pitchFamily="34" charset="0"/>
              </a:rPr>
              <a:t>PhD Researcher, University of Birmingham</a:t>
            </a:r>
            <a:endParaRPr lang="en-GB" sz="12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Central coherence theory</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err="1">
                <a:latin typeface="Arial" pitchFamily="34" charset="0"/>
                <a:cs typeface="Arial" pitchFamily="34" charset="0"/>
              </a:rPr>
              <a:t>Happe</a:t>
            </a:r>
            <a:r>
              <a:rPr lang="en-GB" sz="2000" dirty="0">
                <a:latin typeface="Arial" pitchFamily="34" charset="0"/>
                <a:cs typeface="Arial" pitchFamily="34" charset="0"/>
              </a:rPr>
              <a:t> (</a:t>
            </a:r>
            <a:r>
              <a:rPr lang="en-GB" sz="2000" dirty="0" smtClean="0">
                <a:latin typeface="Arial" pitchFamily="34" charset="0"/>
                <a:cs typeface="Arial" pitchFamily="34" charset="0"/>
              </a:rPr>
              <a:t>1994a) – previous theories mentioned have lack </a:t>
            </a:r>
            <a:r>
              <a:rPr lang="en-GB" sz="2000" dirty="0">
                <a:latin typeface="Arial" pitchFamily="34" charset="0"/>
                <a:cs typeface="Arial" pitchFamily="34" charset="0"/>
              </a:rPr>
              <a:t>of explanatory value when considering autistic ‘strengths’ and ‘talents’.</a:t>
            </a:r>
          </a:p>
          <a:p>
            <a:r>
              <a:rPr lang="en-GB" sz="2000" dirty="0">
                <a:latin typeface="Arial" pitchFamily="34" charset="0"/>
                <a:cs typeface="Arial" pitchFamily="34" charset="0"/>
              </a:rPr>
              <a:t>Shah and Frith (1983) found that autistic people outperformed non-autistic people at embedded figure </a:t>
            </a:r>
            <a:r>
              <a:rPr lang="en-GB" sz="2000" dirty="0" smtClean="0">
                <a:latin typeface="Arial" pitchFamily="34" charset="0"/>
                <a:cs typeface="Arial" pitchFamily="34" charset="0"/>
              </a:rPr>
              <a:t>tests, and </a:t>
            </a:r>
            <a:r>
              <a:rPr lang="en-GB" sz="2000" dirty="0">
                <a:latin typeface="Arial" pitchFamily="34" charset="0"/>
                <a:cs typeface="Arial" pitchFamily="34" charset="0"/>
              </a:rPr>
              <a:t>picking out details from a visual array.</a:t>
            </a:r>
          </a:p>
          <a:p>
            <a:r>
              <a:rPr lang="en-GB" sz="2000" dirty="0">
                <a:latin typeface="Arial" pitchFamily="34" charset="0"/>
                <a:cs typeface="Arial" pitchFamily="34" charset="0"/>
              </a:rPr>
              <a:t>These tasks required the ignoring of ‘overall meaning’ in order to solve, and was followed by similar findings using a ‘block design’ task (Shah and Frith, 1993</a:t>
            </a:r>
            <a:r>
              <a:rPr lang="en-GB" sz="2000" dirty="0" smtClean="0">
                <a:latin typeface="Arial" pitchFamily="34" charset="0"/>
                <a:cs typeface="Arial" pitchFamily="34" charset="0"/>
              </a:rPr>
              <a:t>).</a:t>
            </a:r>
          </a:p>
          <a:p>
            <a:r>
              <a:rPr lang="en-GB" sz="2000" dirty="0" err="1" smtClean="0">
                <a:latin typeface="Arial" pitchFamily="34" charset="0"/>
                <a:cs typeface="Arial" pitchFamily="34" charset="0"/>
              </a:rPr>
              <a:t>Happe</a:t>
            </a:r>
            <a:r>
              <a:rPr lang="en-GB" sz="2000" dirty="0" smtClean="0">
                <a:latin typeface="Arial" pitchFamily="34" charset="0"/>
                <a:cs typeface="Arial" pitchFamily="34" charset="0"/>
              </a:rPr>
              <a:t> (1994a) – this ‘weak drive for central coherence’, would account for problems with processing overall contextual meanings, whilst simultaneously having advantages in processing details or parts of an overall context, opening up the debate regarding whether autism could be seen as a ‘cognitive style’ rather than a ‘deficit’ in processing.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The </a:t>
            </a:r>
            <a:r>
              <a:rPr lang="en-GB" sz="3200" dirty="0" err="1" smtClean="0">
                <a:solidFill>
                  <a:srgbClr val="800000"/>
                </a:solidFill>
                <a:latin typeface="Arial" pitchFamily="34" charset="0"/>
                <a:cs typeface="Arial" pitchFamily="34" charset="0"/>
              </a:rPr>
              <a:t>Navon</a:t>
            </a:r>
            <a:r>
              <a:rPr lang="en-GB" sz="3200" dirty="0" smtClean="0">
                <a:solidFill>
                  <a:srgbClr val="800000"/>
                </a:solidFill>
                <a:latin typeface="Arial" pitchFamily="34" charset="0"/>
                <a:cs typeface="Arial" pitchFamily="34" charset="0"/>
              </a:rPr>
              <a:t> test</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lstStyle/>
          <a:p>
            <a:pPr algn="ctr">
              <a:buNone/>
            </a:pPr>
            <a:r>
              <a:rPr lang="en-GB" dirty="0">
                <a:latin typeface="Gill Sans"/>
                <a:cs typeface="Gill Sans"/>
              </a:rPr>
              <a:t>H</a:t>
            </a:r>
          </a:p>
          <a:p>
            <a:pPr algn="ctr">
              <a:buNone/>
            </a:pPr>
            <a:r>
              <a:rPr lang="en-GB" dirty="0">
                <a:latin typeface="Gill Sans"/>
                <a:cs typeface="Gill Sans"/>
              </a:rPr>
              <a:t>H   </a:t>
            </a:r>
            <a:r>
              <a:rPr lang="en-GB" dirty="0" err="1">
                <a:latin typeface="Gill Sans"/>
                <a:cs typeface="Gill Sans"/>
              </a:rPr>
              <a:t>H</a:t>
            </a:r>
            <a:endParaRPr lang="en-GB" dirty="0">
              <a:latin typeface="Gill Sans"/>
              <a:cs typeface="Gill Sans"/>
            </a:endParaRPr>
          </a:p>
          <a:p>
            <a:pPr algn="ctr">
              <a:buNone/>
            </a:pPr>
            <a:r>
              <a:rPr lang="en-GB" dirty="0">
                <a:latin typeface="Gill Sans"/>
                <a:cs typeface="Gill Sans"/>
              </a:rPr>
              <a:t>H      </a:t>
            </a:r>
            <a:r>
              <a:rPr lang="en-GB" dirty="0" err="1">
                <a:latin typeface="Gill Sans"/>
                <a:cs typeface="Gill Sans"/>
              </a:rPr>
              <a:t>H</a:t>
            </a:r>
            <a:endParaRPr lang="en-GB" dirty="0">
              <a:latin typeface="Gill Sans"/>
              <a:cs typeface="Gill Sans"/>
            </a:endParaRPr>
          </a:p>
          <a:p>
            <a:pPr algn="ctr">
              <a:buNone/>
            </a:pPr>
            <a:r>
              <a:rPr lang="en-GB" dirty="0">
                <a:latin typeface="Gill Sans"/>
                <a:cs typeface="Gill Sans"/>
              </a:rPr>
              <a:t>H            </a:t>
            </a:r>
            <a:r>
              <a:rPr lang="en-GB" dirty="0" err="1">
                <a:latin typeface="Gill Sans"/>
                <a:cs typeface="Gill Sans"/>
              </a:rPr>
              <a:t>H</a:t>
            </a:r>
            <a:endParaRPr lang="en-GB" dirty="0">
              <a:latin typeface="Gill Sans"/>
              <a:cs typeface="Gill Sans"/>
            </a:endParaRPr>
          </a:p>
          <a:p>
            <a:pPr algn="ctr">
              <a:buNone/>
            </a:pPr>
            <a:r>
              <a:rPr lang="en-GB" dirty="0" smtClean="0">
                <a:latin typeface="Gill Sans"/>
                <a:cs typeface="Gill Sans"/>
              </a:rPr>
              <a:t>H  </a:t>
            </a:r>
            <a:r>
              <a:rPr lang="en-GB" dirty="0" err="1" smtClean="0">
                <a:latin typeface="Gill Sans"/>
                <a:cs typeface="Gill Sans"/>
              </a:rPr>
              <a:t>H</a:t>
            </a:r>
            <a:r>
              <a:rPr lang="en-GB" dirty="0" smtClean="0">
                <a:latin typeface="Gill Sans"/>
                <a:cs typeface="Gill Sans"/>
              </a:rPr>
              <a:t>  </a:t>
            </a:r>
            <a:r>
              <a:rPr lang="en-GB" dirty="0" err="1" smtClean="0">
                <a:latin typeface="Gill Sans"/>
                <a:cs typeface="Gill Sans"/>
              </a:rPr>
              <a:t>H</a:t>
            </a:r>
            <a:r>
              <a:rPr lang="en-GB" dirty="0" smtClean="0">
                <a:latin typeface="Gill Sans"/>
                <a:cs typeface="Gill Sans"/>
              </a:rPr>
              <a:t>  </a:t>
            </a:r>
            <a:r>
              <a:rPr lang="en-GB" dirty="0" err="1" smtClean="0">
                <a:latin typeface="Gill Sans"/>
                <a:cs typeface="Gill Sans"/>
              </a:rPr>
              <a:t>H</a:t>
            </a:r>
            <a:r>
              <a:rPr lang="en-GB" dirty="0" smtClean="0">
                <a:latin typeface="Gill Sans"/>
                <a:cs typeface="Gill Sans"/>
              </a:rPr>
              <a:t>  </a:t>
            </a:r>
            <a:r>
              <a:rPr lang="en-GB" dirty="0" err="1" smtClean="0">
                <a:latin typeface="Gill Sans"/>
                <a:cs typeface="Gill Sans"/>
              </a:rPr>
              <a:t>H</a:t>
            </a:r>
            <a:endParaRPr lang="en-GB" dirty="0">
              <a:latin typeface="Gill Sans"/>
              <a:cs typeface="Gill Sans"/>
            </a:endParaRPr>
          </a:p>
          <a:p>
            <a:pPr algn="ctr">
              <a:buNone/>
            </a:pPr>
            <a:r>
              <a:rPr lang="en-GB" dirty="0">
                <a:latin typeface="Gill Sans"/>
                <a:cs typeface="Gill Sans"/>
              </a:rPr>
              <a:t>H                    </a:t>
            </a:r>
            <a:r>
              <a:rPr lang="en-GB" dirty="0" err="1">
                <a:latin typeface="Gill Sans"/>
                <a:cs typeface="Gill Sans"/>
              </a:rPr>
              <a:t>H</a:t>
            </a:r>
            <a:endParaRPr lang="en-GB" dirty="0">
              <a:latin typeface="Gill Sans"/>
              <a:cs typeface="Gill Sans"/>
            </a:endParaRPr>
          </a:p>
          <a:p>
            <a:pPr algn="ctr">
              <a:buNone/>
            </a:pPr>
            <a:r>
              <a:rPr lang="en-GB" dirty="0">
                <a:latin typeface="Gill Sans"/>
                <a:cs typeface="Gill Sans"/>
              </a:rPr>
              <a:t>H                         </a:t>
            </a:r>
            <a:r>
              <a:rPr lang="en-GB" dirty="0" err="1">
                <a:latin typeface="Gill Sans"/>
                <a:cs typeface="Gill Sans"/>
              </a:rPr>
              <a:t>H</a:t>
            </a:r>
            <a:endParaRPr lang="en-GB" dirty="0">
              <a:latin typeface="Gill Sans"/>
              <a:cs typeface="Gill Sans"/>
            </a:endParaRPr>
          </a:p>
          <a:p>
            <a:endParaRPr lang="en-GB" dirty="0">
              <a:latin typeface="Gill Sans"/>
              <a:cs typeface="Gill San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err="1" smtClean="0">
                <a:latin typeface="Arial" pitchFamily="34" charset="0"/>
                <a:cs typeface="Arial" pitchFamily="34" charset="0"/>
              </a:rPr>
              <a:t>Mottron</a:t>
            </a:r>
            <a:r>
              <a:rPr lang="en-GB" sz="2000" dirty="0" smtClean="0">
                <a:latin typeface="Arial" pitchFamily="34" charset="0"/>
                <a:cs typeface="Arial" pitchFamily="34" charset="0"/>
              </a:rPr>
              <a:t> et al. (1999), Baron-Cohen (2008), Lawson (2010) - autistic people are able to process the ‘whole picture’.  Autistic people are able to process the larger letter, yet have a tendency to be drawn to the smaller.  </a:t>
            </a:r>
          </a:p>
          <a:p>
            <a:r>
              <a:rPr lang="en-GB" sz="2000" dirty="0" smtClean="0">
                <a:latin typeface="Arial" pitchFamily="34" charset="0"/>
                <a:cs typeface="Arial" pitchFamily="34" charset="0"/>
              </a:rPr>
              <a:t>Lawson (2010) – this is particularly the case when that which is being processed is within an autistic person’s attention and interest system.</a:t>
            </a:r>
          </a:p>
          <a:p>
            <a:endParaRPr lang="en-GB" sz="2200"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Empathising-systemising (E-S) theory</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Baron-Cohen </a:t>
            </a:r>
            <a:r>
              <a:rPr lang="en-GB" sz="2000" dirty="0">
                <a:latin typeface="Arial" pitchFamily="34" charset="0"/>
                <a:cs typeface="Arial" pitchFamily="34" charset="0"/>
              </a:rPr>
              <a:t>(2008) argued that </a:t>
            </a:r>
            <a:r>
              <a:rPr lang="en-GB" sz="2000" dirty="0" smtClean="0">
                <a:latin typeface="Arial" pitchFamily="34" charset="0"/>
                <a:cs typeface="Arial" pitchFamily="34" charset="0"/>
              </a:rPr>
              <a:t>alongside </a:t>
            </a:r>
            <a:r>
              <a:rPr lang="en-GB" sz="2000" dirty="0">
                <a:latin typeface="Arial" pitchFamily="34" charset="0"/>
                <a:cs typeface="Arial" pitchFamily="34" charset="0"/>
              </a:rPr>
              <a:t>‘delays and deficits’ in empathy, the strengths found amongst autistic people could be explained by an intact or even superior skill in ‘systemising’.</a:t>
            </a:r>
          </a:p>
          <a:p>
            <a:r>
              <a:rPr lang="en-GB" sz="2000" dirty="0">
                <a:latin typeface="Arial" pitchFamily="34" charset="0"/>
                <a:cs typeface="Arial" pitchFamily="34" charset="0"/>
              </a:rPr>
              <a:t>R</a:t>
            </a:r>
            <a:r>
              <a:rPr lang="en-GB" sz="2000" dirty="0" smtClean="0">
                <a:latin typeface="Arial" pitchFamily="34" charset="0"/>
                <a:cs typeface="Arial" pitchFamily="34" charset="0"/>
              </a:rPr>
              <a:t>efers </a:t>
            </a:r>
            <a:r>
              <a:rPr lang="en-GB" sz="2000" dirty="0">
                <a:latin typeface="Arial" pitchFamily="34" charset="0"/>
                <a:cs typeface="Arial" pitchFamily="34" charset="0"/>
              </a:rPr>
              <a:t>to the drive to analyse and construct </a:t>
            </a:r>
            <a:r>
              <a:rPr lang="en-GB" sz="2000" dirty="0" smtClean="0">
                <a:latin typeface="Arial" pitchFamily="34" charset="0"/>
                <a:cs typeface="Arial" pitchFamily="34" charset="0"/>
              </a:rPr>
              <a:t>‘systems’.</a:t>
            </a:r>
            <a:endParaRPr lang="en-GB" sz="2000" dirty="0">
              <a:latin typeface="Arial" pitchFamily="34" charset="0"/>
              <a:cs typeface="Arial" pitchFamily="34" charset="0"/>
            </a:endParaRPr>
          </a:p>
          <a:p>
            <a:r>
              <a:rPr lang="en-GB" sz="2000" dirty="0" smtClean="0">
                <a:latin typeface="Arial" pitchFamily="34" charset="0"/>
                <a:cs typeface="Arial" pitchFamily="34" charset="0"/>
              </a:rPr>
              <a:t>Reinterprets autistic </a:t>
            </a:r>
            <a:r>
              <a:rPr lang="en-GB" sz="2000" dirty="0">
                <a:latin typeface="Arial" pitchFamily="34" charset="0"/>
                <a:cs typeface="Arial" pitchFamily="34" charset="0"/>
              </a:rPr>
              <a:t>traits as a result of intelligent behaviour rather than with reference to </a:t>
            </a:r>
            <a:r>
              <a:rPr lang="en-GB" sz="2000" dirty="0" smtClean="0">
                <a:latin typeface="Arial" pitchFamily="34" charset="0"/>
                <a:cs typeface="Arial" pitchFamily="34" charset="0"/>
              </a:rPr>
              <a:t>a damaged </a:t>
            </a:r>
            <a:r>
              <a:rPr lang="en-GB" sz="2000" dirty="0">
                <a:latin typeface="Arial" pitchFamily="34" charset="0"/>
                <a:cs typeface="Arial" pitchFamily="34" charset="0"/>
              </a:rPr>
              <a:t>cognitive system.</a:t>
            </a:r>
          </a:p>
          <a:p>
            <a:r>
              <a:rPr lang="en-GB" sz="2000" dirty="0" smtClean="0">
                <a:latin typeface="Arial" pitchFamily="34" charset="0"/>
                <a:cs typeface="Arial" pitchFamily="34" charset="0"/>
              </a:rPr>
              <a:t>Regarded </a:t>
            </a:r>
            <a:r>
              <a:rPr lang="en-GB" sz="2000" dirty="0">
                <a:latin typeface="Arial" pitchFamily="34" charset="0"/>
                <a:cs typeface="Arial" pitchFamily="34" charset="0"/>
              </a:rPr>
              <a:t>as a ‘cognitive style’ - highly purposeful in discovering the </a:t>
            </a:r>
            <a:r>
              <a:rPr lang="en-GB" sz="2000" dirty="0" smtClean="0">
                <a:latin typeface="Arial" pitchFamily="34" charset="0"/>
                <a:cs typeface="Arial" pitchFamily="34" charset="0"/>
              </a:rPr>
              <a:t>ultimate understanding </a:t>
            </a:r>
            <a:r>
              <a:rPr lang="en-GB" sz="2000" dirty="0">
                <a:latin typeface="Arial" pitchFamily="34" charset="0"/>
                <a:cs typeface="Arial" pitchFamily="34" charset="0"/>
              </a:rPr>
              <a:t>of how a system operates</a:t>
            </a:r>
            <a:r>
              <a:rPr lang="en-GB" sz="2000" dirty="0" smtClean="0">
                <a:latin typeface="Arial" pitchFamily="34" charset="0"/>
                <a:cs typeface="Arial" pitchFamily="34" charset="0"/>
              </a:rPr>
              <a:t>.</a:t>
            </a:r>
          </a:p>
          <a:p>
            <a:r>
              <a:rPr lang="en-GB" sz="2000" dirty="0" smtClean="0">
                <a:latin typeface="Arial" pitchFamily="34" charset="0"/>
                <a:cs typeface="Arial" pitchFamily="34" charset="0"/>
              </a:rPr>
              <a:t>The E-S theory of autism has also been extended to the ‘extreme male brain’ theory of autism (Baron-Cohen, 2008).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Circularity of logic - the </a:t>
            </a:r>
            <a:r>
              <a:rPr lang="en-GB" sz="2000" dirty="0">
                <a:latin typeface="Arial" pitchFamily="34" charset="0"/>
                <a:cs typeface="Arial" pitchFamily="34" charset="0"/>
              </a:rPr>
              <a:t>diagnostic tests utilised to define autism already operate within a framework of deficient empathy and features described by Baron-Cohen (2008) as ‘systematic’, therefore those diagnosed will inevitably score in a predictable fashion on these quotients</a:t>
            </a:r>
            <a:r>
              <a:rPr lang="en-GB" sz="2000" dirty="0" smtClean="0">
                <a:latin typeface="Arial" pitchFamily="34" charset="0"/>
                <a:cs typeface="Arial" pitchFamily="34" charset="0"/>
              </a:rPr>
              <a:t>.</a:t>
            </a:r>
          </a:p>
          <a:p>
            <a:r>
              <a:rPr lang="en-GB" sz="2000" dirty="0" smtClean="0">
                <a:latin typeface="Arial" pitchFamily="34" charset="0"/>
                <a:cs typeface="Arial" pitchFamily="34" charset="0"/>
              </a:rPr>
              <a:t>“What we need to appreciate is that they [psychometric questionnaires] are maps and not the territory, metaphor and not the thing itself.” (</a:t>
            </a:r>
            <a:r>
              <a:rPr lang="en-GB" sz="2000" dirty="0" err="1" smtClean="0">
                <a:latin typeface="Arial" pitchFamily="34" charset="0"/>
                <a:cs typeface="Arial" pitchFamily="34" charset="0"/>
              </a:rPr>
              <a:t>Timini</a:t>
            </a:r>
            <a:r>
              <a:rPr lang="en-GB" sz="2000" dirty="0" smtClean="0">
                <a:latin typeface="Arial" pitchFamily="34" charset="0"/>
                <a:cs typeface="Arial" pitchFamily="34" charset="0"/>
              </a:rPr>
              <a:t> et al. 2011: 83).</a:t>
            </a:r>
            <a:endParaRPr lang="en-GB" sz="2000" dirty="0">
              <a:latin typeface="Arial" pitchFamily="34" charset="0"/>
              <a:cs typeface="Arial" pitchFamily="34" charset="0"/>
            </a:endParaRPr>
          </a:p>
          <a:p>
            <a:r>
              <a:rPr lang="en-GB" sz="2000" dirty="0" smtClean="0">
                <a:latin typeface="Arial" pitchFamily="34" charset="0"/>
                <a:cs typeface="Arial" pitchFamily="34" charset="0"/>
              </a:rPr>
              <a:t>Use of </a:t>
            </a:r>
            <a:r>
              <a:rPr lang="en-GB" sz="2000" dirty="0">
                <a:latin typeface="Arial" pitchFamily="34" charset="0"/>
                <a:cs typeface="Arial" pitchFamily="34" charset="0"/>
              </a:rPr>
              <a:t>quotient questionnaires to measure personality are very reminiscent of psychometric personality testing, </a:t>
            </a:r>
            <a:r>
              <a:rPr lang="en-GB" sz="2000" dirty="0" smtClean="0">
                <a:latin typeface="Arial" pitchFamily="34" charset="0"/>
                <a:cs typeface="Arial" pitchFamily="34" charset="0"/>
              </a:rPr>
              <a:t>exemplified </a:t>
            </a:r>
            <a:r>
              <a:rPr lang="en-GB" sz="2000" dirty="0">
                <a:latin typeface="Arial" pitchFamily="34" charset="0"/>
                <a:cs typeface="Arial" pitchFamily="34" charset="0"/>
              </a:rPr>
              <a:t>in the work of </a:t>
            </a:r>
            <a:r>
              <a:rPr lang="en-GB" sz="2000" dirty="0" err="1">
                <a:latin typeface="Arial" pitchFamily="34" charset="0"/>
                <a:cs typeface="Arial" pitchFamily="34" charset="0"/>
              </a:rPr>
              <a:t>Eysenck</a:t>
            </a:r>
            <a:r>
              <a:rPr lang="en-GB" sz="2000" dirty="0">
                <a:latin typeface="Arial" pitchFamily="34" charset="0"/>
                <a:cs typeface="Arial" pitchFamily="34" charset="0"/>
              </a:rPr>
              <a:t> and </a:t>
            </a:r>
            <a:r>
              <a:rPr lang="en-GB" sz="2000" dirty="0" err="1">
                <a:latin typeface="Arial" pitchFamily="34" charset="0"/>
                <a:cs typeface="Arial" pitchFamily="34" charset="0"/>
              </a:rPr>
              <a:t>Rachman’s</a:t>
            </a:r>
            <a:r>
              <a:rPr lang="en-GB" sz="2000" dirty="0">
                <a:latin typeface="Arial" pitchFamily="34" charset="0"/>
                <a:cs typeface="Arial" pitchFamily="34" charset="0"/>
              </a:rPr>
              <a:t> (1965</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a:p>
            <a:r>
              <a:rPr lang="en-GB" sz="2000" dirty="0">
                <a:latin typeface="Arial" pitchFamily="34" charset="0"/>
                <a:cs typeface="Arial" pitchFamily="34" charset="0"/>
              </a:rPr>
              <a:t>Like </a:t>
            </a:r>
            <a:r>
              <a:rPr lang="en-GB" sz="2000" dirty="0" err="1">
                <a:latin typeface="Arial" pitchFamily="34" charset="0"/>
                <a:cs typeface="Arial" pitchFamily="34" charset="0"/>
              </a:rPr>
              <a:t>Eysenck</a:t>
            </a:r>
            <a:r>
              <a:rPr lang="en-GB" sz="2000" dirty="0">
                <a:latin typeface="Arial" pitchFamily="34" charset="0"/>
                <a:cs typeface="Arial" pitchFamily="34" charset="0"/>
              </a:rPr>
              <a:t> and </a:t>
            </a:r>
            <a:r>
              <a:rPr lang="en-GB" sz="2000" dirty="0" err="1">
                <a:latin typeface="Arial" pitchFamily="34" charset="0"/>
                <a:cs typeface="Arial" pitchFamily="34" charset="0"/>
              </a:rPr>
              <a:t>Rachman</a:t>
            </a:r>
            <a:r>
              <a:rPr lang="en-GB" sz="2000" dirty="0">
                <a:latin typeface="Arial" pitchFamily="34" charset="0"/>
                <a:cs typeface="Arial" pitchFamily="34" charset="0"/>
              </a:rPr>
              <a:t> (1965), Baron-Cohen (2008) suggests an underlying biological cause for differences on the empathising-systemising continuum</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 (2)</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Richards (2002) - trait theory rests upon the assumption that a consistent structure of personality resides in each individual person, yet </a:t>
            </a:r>
            <a:r>
              <a:rPr lang="en-GB" sz="2000" dirty="0" smtClean="0">
                <a:latin typeface="Arial" pitchFamily="34" charset="0"/>
                <a:cs typeface="Arial" pitchFamily="34" charset="0"/>
              </a:rPr>
              <a:t>Richards (2002) argues that traits are </a:t>
            </a:r>
            <a:r>
              <a:rPr lang="en-GB" sz="2000" dirty="0" smtClean="0">
                <a:latin typeface="Arial" pitchFamily="34" charset="0"/>
                <a:cs typeface="Arial" pitchFamily="34" charset="0"/>
              </a:rPr>
              <a:t>nothing more than constructions in the ‘eye of the beholder’ that reflect a world view of the perceiver, rooted within cultural ideologies, and not a reflection of inner psychological dispositions of those being rated.</a:t>
            </a:r>
          </a:p>
          <a:p>
            <a:r>
              <a:rPr lang="en-GB" sz="2000" dirty="0" err="1" smtClean="0">
                <a:latin typeface="Arial" pitchFamily="34" charset="0"/>
                <a:cs typeface="Arial" pitchFamily="34" charset="0"/>
              </a:rPr>
              <a:t>Mischel</a:t>
            </a:r>
            <a:r>
              <a:rPr lang="en-GB" sz="2000" dirty="0" smtClean="0">
                <a:latin typeface="Arial" pitchFamily="34" charset="0"/>
                <a:cs typeface="Arial" pitchFamily="34" charset="0"/>
              </a:rPr>
              <a:t> (1968, cited in Butt, 2007) also criticised the questionnaires used in psychometric testing, with words such as ‘often’ being construed to mean different things to different people and are thus an invalid indicator of some ‘underlying trait’, accordingly, behaviour is theorised as much more context specific and socially situated.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err="1" smtClean="0">
                <a:solidFill>
                  <a:srgbClr val="800000"/>
                </a:solidFill>
                <a:latin typeface="Arial" pitchFamily="34" charset="0"/>
                <a:cs typeface="Arial" pitchFamily="34" charset="0"/>
              </a:rPr>
              <a:t>Monotropism</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Murray </a:t>
            </a:r>
            <a:r>
              <a:rPr lang="en-GB" sz="2000" dirty="0">
                <a:latin typeface="Arial" pitchFamily="34" charset="0"/>
                <a:cs typeface="Arial" pitchFamily="34" charset="0"/>
              </a:rPr>
              <a:t>et al. (2005) </a:t>
            </a:r>
            <a:r>
              <a:rPr lang="en-GB" sz="2000" dirty="0" smtClean="0">
                <a:latin typeface="Arial" pitchFamily="34" charset="0"/>
                <a:cs typeface="Arial" pitchFamily="34" charset="0"/>
              </a:rPr>
              <a:t>argue </a:t>
            </a:r>
            <a:r>
              <a:rPr lang="en-GB" sz="2000" dirty="0">
                <a:latin typeface="Arial" pitchFamily="34" charset="0"/>
                <a:cs typeface="Arial" pitchFamily="34" charset="0"/>
              </a:rPr>
              <a:t>that the central core feature in autism refers to an atypical strategy being employed in the distribution of </a:t>
            </a:r>
            <a:r>
              <a:rPr lang="en-GB" sz="2000" dirty="0" smtClean="0">
                <a:latin typeface="Arial" pitchFamily="34" charset="0"/>
                <a:cs typeface="Arial" pitchFamily="34" charset="0"/>
              </a:rPr>
              <a:t>attention.</a:t>
            </a:r>
            <a:endParaRPr lang="en-GB" sz="2000" dirty="0">
              <a:latin typeface="Arial" pitchFamily="34" charset="0"/>
              <a:cs typeface="Arial" pitchFamily="34" charset="0"/>
            </a:endParaRPr>
          </a:p>
          <a:p>
            <a:r>
              <a:rPr lang="en-GB" sz="2000" dirty="0" err="1">
                <a:latin typeface="Arial" pitchFamily="34" charset="0"/>
                <a:cs typeface="Arial" pitchFamily="34" charset="0"/>
              </a:rPr>
              <a:t>Monotropism</a:t>
            </a:r>
            <a:r>
              <a:rPr lang="en-GB" sz="2000" dirty="0">
                <a:latin typeface="Arial" pitchFamily="34" charset="0"/>
                <a:cs typeface="Arial" pitchFamily="34" charset="0"/>
              </a:rPr>
              <a:t> suggests that the amount of attention available to an individual at any one time is necessarily limited, as can be found amongst numerous cognitive </a:t>
            </a:r>
            <a:r>
              <a:rPr lang="en-GB" sz="2000" dirty="0" smtClean="0">
                <a:latin typeface="Arial" pitchFamily="34" charset="0"/>
                <a:cs typeface="Arial" pitchFamily="34" charset="0"/>
              </a:rPr>
              <a:t>studies.</a:t>
            </a:r>
          </a:p>
          <a:p>
            <a:r>
              <a:rPr lang="en-GB" sz="2000" dirty="0" smtClean="0">
                <a:latin typeface="Arial" pitchFamily="34" charset="0"/>
                <a:cs typeface="Arial" pitchFamily="34" charset="0"/>
              </a:rPr>
              <a:t>Murray </a:t>
            </a:r>
            <a:r>
              <a:rPr lang="en-GB" sz="2000" dirty="0">
                <a:latin typeface="Arial" pitchFamily="34" charset="0"/>
                <a:cs typeface="Arial" pitchFamily="34" charset="0"/>
              </a:rPr>
              <a:t>et al. (2005) propose that strategies for the way attention is used is normally distributed, and to a large degree genetically determined, between those with a broad use of attention, and those who concentrate attention on a small number of ‘interests’ (likened to the difference between a dissipated ‘diffused light’ and a ‘torch beam</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a:latin typeface="Arial" pitchFamily="34" charset="0"/>
                <a:cs typeface="Arial" pitchFamily="34" charset="0"/>
              </a:rPr>
              <a:t>This theory suggests a number of features found in autistic subjective accounts that are not attended to by the other psychological </a:t>
            </a:r>
            <a:r>
              <a:rPr lang="en-GB" sz="2000" dirty="0" smtClean="0">
                <a:latin typeface="Arial" pitchFamily="34" charset="0"/>
                <a:cs typeface="Arial" pitchFamily="34" charset="0"/>
              </a:rPr>
              <a:t>theories.  </a:t>
            </a:r>
            <a:r>
              <a:rPr lang="en-GB" sz="2000" dirty="0">
                <a:latin typeface="Arial" pitchFamily="34" charset="0"/>
                <a:cs typeface="Arial" pitchFamily="34" charset="0"/>
              </a:rPr>
              <a:t>For instance, how individuals on the autism spectrum show a tendency toward either being passionately interested in a task or phenomena, or not interested at </a:t>
            </a:r>
            <a:r>
              <a:rPr lang="en-GB" sz="2000" dirty="0" smtClean="0">
                <a:latin typeface="Arial" pitchFamily="34" charset="0"/>
                <a:cs typeface="Arial" pitchFamily="34" charset="0"/>
              </a:rPr>
              <a:t>all.</a:t>
            </a:r>
          </a:p>
          <a:p>
            <a:r>
              <a:rPr lang="en-GB" sz="2000" dirty="0" err="1" smtClean="0">
                <a:latin typeface="Arial" pitchFamily="34" charset="0"/>
                <a:cs typeface="Arial" pitchFamily="34" charset="0"/>
              </a:rPr>
              <a:t>Monotropism</a:t>
            </a:r>
            <a:r>
              <a:rPr lang="en-GB" sz="2000" dirty="0" smtClean="0">
                <a:latin typeface="Arial" pitchFamily="34" charset="0"/>
                <a:cs typeface="Arial" pitchFamily="34" charset="0"/>
              </a:rPr>
              <a:t> also suggests a reason for the sensory integration difficulties found in the accounts of autistic people, as they suggest there is a ‘hyper-awareness’ of phenomena within the </a:t>
            </a:r>
            <a:r>
              <a:rPr lang="en-GB" sz="2000" dirty="0" err="1" smtClean="0">
                <a:latin typeface="Arial" pitchFamily="34" charset="0"/>
                <a:cs typeface="Arial" pitchFamily="34" charset="0"/>
              </a:rPr>
              <a:t>attentional</a:t>
            </a:r>
            <a:r>
              <a:rPr lang="en-GB" sz="2000" dirty="0" smtClean="0">
                <a:latin typeface="Arial" pitchFamily="34" charset="0"/>
                <a:cs typeface="Arial" pitchFamily="34" charset="0"/>
              </a:rPr>
              <a:t> tunnel, but hypo-sensitivity to phenomena outside of it. </a:t>
            </a:r>
          </a:p>
          <a:p>
            <a:r>
              <a:rPr lang="en-GB" sz="2000" dirty="0" smtClean="0">
                <a:latin typeface="Arial" pitchFamily="34" charset="0"/>
                <a:cs typeface="Arial" pitchFamily="34" charset="0"/>
              </a:rPr>
              <a:t>‘We suggest that the uneven skills profile in autism depends on which interests have been fired into </a:t>
            </a:r>
            <a:r>
              <a:rPr lang="en-GB" sz="2000" dirty="0" err="1" smtClean="0">
                <a:latin typeface="Arial" pitchFamily="34" charset="0"/>
                <a:cs typeface="Arial" pitchFamily="34" charset="0"/>
              </a:rPr>
              <a:t>monotropic</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superdrive</a:t>
            </a:r>
            <a:r>
              <a:rPr lang="en-GB" sz="2000" dirty="0" smtClean="0">
                <a:latin typeface="Arial" pitchFamily="34" charset="0"/>
                <a:cs typeface="Arial" pitchFamily="34" charset="0"/>
              </a:rPr>
              <a:t> and which have been left </a:t>
            </a:r>
            <a:r>
              <a:rPr lang="en-GB" sz="2000" dirty="0" err="1" smtClean="0">
                <a:latin typeface="Arial" pitchFamily="34" charset="0"/>
                <a:cs typeface="Arial" pitchFamily="34" charset="0"/>
              </a:rPr>
              <a:t>unstimulated</a:t>
            </a:r>
            <a:r>
              <a:rPr lang="en-GB" sz="2000" dirty="0" smtClean="0">
                <a:latin typeface="Arial" pitchFamily="34" charset="0"/>
                <a:cs typeface="Arial" pitchFamily="34" charset="0"/>
              </a:rPr>
              <a:t> by any felt experience.’ (Murray et al. 2005: 143).</a:t>
            </a:r>
          </a:p>
          <a:p>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Criticisms raised by others on the spectrum</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smtClean="0">
                <a:latin typeface="Arial" pitchFamily="34" charset="0"/>
                <a:cs typeface="Arial" pitchFamily="34" charset="0"/>
              </a:rPr>
              <a:t>Ian Ford - what constitutes the essential ‘autistic difference’ is not distinguished from initial diagnostic procedures – reifying the existing criteria, rather than critiquing it.</a:t>
            </a:r>
          </a:p>
          <a:p>
            <a:r>
              <a:rPr lang="en-GB" sz="2000" dirty="0" smtClean="0">
                <a:latin typeface="Arial" pitchFamily="34" charset="0"/>
                <a:cs typeface="Arial" pitchFamily="34" charset="0"/>
              </a:rPr>
              <a:t>Amanda </a:t>
            </a:r>
            <a:r>
              <a:rPr lang="en-GB" sz="2000" dirty="0" err="1" smtClean="0">
                <a:latin typeface="Arial" pitchFamily="34" charset="0"/>
                <a:cs typeface="Arial" pitchFamily="34" charset="0"/>
              </a:rPr>
              <a:t>Baggs</a:t>
            </a:r>
            <a:r>
              <a:rPr lang="en-GB" sz="2000" dirty="0" smtClean="0">
                <a:latin typeface="Arial" pitchFamily="34" charset="0"/>
                <a:cs typeface="Arial" pitchFamily="34" charset="0"/>
              </a:rPr>
              <a:t> - the definition of ‘mono’ or ‘one’ being an inaccurate description of autistic thought processes.</a:t>
            </a:r>
          </a:p>
          <a:p>
            <a:r>
              <a:rPr lang="en-GB" sz="2000" dirty="0" smtClean="0">
                <a:latin typeface="Arial" pitchFamily="34" charset="0"/>
                <a:cs typeface="Arial" pitchFamily="34" charset="0"/>
              </a:rPr>
              <a:t>No ‘pure’ description of autistic experience, as mediated through cultural discourse and the views of non-autistic people:</a:t>
            </a:r>
          </a:p>
          <a:p>
            <a:r>
              <a:rPr lang="en-GB" sz="2000" dirty="0" smtClean="0">
                <a:latin typeface="Arial" pitchFamily="34" charset="0"/>
                <a:cs typeface="Arial" pitchFamily="34" charset="0"/>
              </a:rPr>
              <a:t>‘</a:t>
            </a:r>
            <a:r>
              <a:rPr lang="en-GB" sz="2000" dirty="0" err="1" smtClean="0">
                <a:latin typeface="Arial" pitchFamily="34" charset="0"/>
                <a:cs typeface="Arial" pitchFamily="34" charset="0"/>
              </a:rPr>
              <a:t>Monotropism</a:t>
            </a:r>
            <a:r>
              <a:rPr lang="en-GB" sz="2000" dirty="0" smtClean="0">
                <a:latin typeface="Arial" pitchFamily="34" charset="0"/>
                <a:cs typeface="Arial" pitchFamily="34" charset="0"/>
              </a:rPr>
              <a:t> may be rooted in autistic people being constantly told by others we have a one track mind without sufficient reflection on what one track means’.</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The legacy of psychological theories</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a:latin typeface="Arial" pitchFamily="34" charset="0"/>
                <a:cs typeface="Arial" pitchFamily="34" charset="0"/>
              </a:rPr>
              <a:t>Grayson (2006) argues that psychological theory has contributed to the well-being of autistic children, socially, educationally and </a:t>
            </a:r>
            <a:r>
              <a:rPr lang="en-GB" sz="2000" dirty="0" smtClean="0">
                <a:latin typeface="Arial" pitchFamily="34" charset="0"/>
                <a:cs typeface="Arial" pitchFamily="34" charset="0"/>
              </a:rPr>
              <a:t>clinically.  </a:t>
            </a:r>
            <a:endParaRPr lang="en-GB" sz="2000" dirty="0">
              <a:latin typeface="Arial" pitchFamily="34" charset="0"/>
              <a:cs typeface="Arial" pitchFamily="34" charset="0"/>
            </a:endParaRPr>
          </a:p>
          <a:p>
            <a:r>
              <a:rPr lang="en-GB" sz="2000" dirty="0">
                <a:latin typeface="Arial" pitchFamily="34" charset="0"/>
                <a:cs typeface="Arial" pitchFamily="34" charset="0"/>
              </a:rPr>
              <a:t>It </a:t>
            </a:r>
            <a:r>
              <a:rPr lang="en-GB" sz="2000" dirty="0" smtClean="0">
                <a:latin typeface="Arial" pitchFamily="34" charset="0"/>
                <a:cs typeface="Arial" pitchFamily="34" charset="0"/>
              </a:rPr>
              <a:t>is </a:t>
            </a:r>
            <a:r>
              <a:rPr lang="en-GB" sz="2000" dirty="0">
                <a:latin typeface="Arial" pitchFamily="34" charset="0"/>
                <a:cs typeface="Arial" pitchFamily="34" charset="0"/>
              </a:rPr>
              <a:t>questionable </a:t>
            </a:r>
            <a:r>
              <a:rPr lang="en-GB" sz="2000" dirty="0" smtClean="0">
                <a:latin typeface="Arial" pitchFamily="34" charset="0"/>
                <a:cs typeface="Arial" pitchFamily="34" charset="0"/>
              </a:rPr>
              <a:t>however, as </a:t>
            </a:r>
            <a:r>
              <a:rPr lang="en-GB" sz="2000" dirty="0">
                <a:latin typeface="Arial" pitchFamily="34" charset="0"/>
                <a:cs typeface="Arial" pitchFamily="34" charset="0"/>
              </a:rPr>
              <a:t>to how the positioning of autistic people as cognitively deficient, has helped the well-being of autistic people in society.</a:t>
            </a:r>
          </a:p>
          <a:p>
            <a:r>
              <a:rPr lang="en-GB" sz="2000" dirty="0" err="1">
                <a:latin typeface="Arial" pitchFamily="34" charset="0"/>
                <a:cs typeface="Arial" pitchFamily="34" charset="0"/>
              </a:rPr>
              <a:t>Happe</a:t>
            </a:r>
            <a:r>
              <a:rPr lang="en-GB" sz="2000" dirty="0">
                <a:latin typeface="Arial" pitchFamily="34" charset="0"/>
                <a:cs typeface="Arial" pitchFamily="34" charset="0"/>
              </a:rPr>
              <a:t> (</a:t>
            </a:r>
            <a:r>
              <a:rPr lang="en-GB" sz="2000" dirty="0" smtClean="0">
                <a:latin typeface="Arial" pitchFamily="34" charset="0"/>
                <a:cs typeface="Arial" pitchFamily="34" charset="0"/>
              </a:rPr>
              <a:t>1994a) </a:t>
            </a:r>
            <a:r>
              <a:rPr lang="en-GB" sz="2000" dirty="0">
                <a:latin typeface="Arial" pitchFamily="34" charset="0"/>
                <a:cs typeface="Arial" pitchFamily="34" charset="0"/>
              </a:rPr>
              <a:t>suggests that a psychological theory of autism must be able to explain the co-occurrence of the three core impairments as described in diagnostic criteria.  However, by taking such a position, she reifies the existing behavioural system of classification as unproblematic, a view not necessarily shared by those diagnosed as such</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Introduction</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a:latin typeface="Arial" pitchFamily="34" charset="0"/>
                <a:cs typeface="Arial" pitchFamily="34" charset="0"/>
              </a:rPr>
              <a:t>Critique of current psychological models regarding </a:t>
            </a:r>
            <a:r>
              <a:rPr lang="en-GB" sz="2000" dirty="0" smtClean="0">
                <a:latin typeface="Arial" pitchFamily="34" charset="0"/>
                <a:cs typeface="Arial" pitchFamily="34" charset="0"/>
              </a:rPr>
              <a:t>autism.</a:t>
            </a:r>
            <a:endParaRPr lang="en-GB" sz="2000" dirty="0">
              <a:latin typeface="Arial" pitchFamily="34" charset="0"/>
              <a:cs typeface="Arial" pitchFamily="34" charset="0"/>
            </a:endParaRPr>
          </a:p>
          <a:p>
            <a:r>
              <a:rPr lang="en-GB" sz="2000" dirty="0">
                <a:latin typeface="Arial" pitchFamily="34" charset="0"/>
                <a:cs typeface="Arial" pitchFamily="34" charset="0"/>
              </a:rPr>
              <a:t>Theory of mind deficit, executive dysfunction, and weak coherence theory.  </a:t>
            </a:r>
          </a:p>
          <a:p>
            <a:r>
              <a:rPr lang="en-GB" sz="2000" dirty="0" smtClean="0">
                <a:latin typeface="Arial" pitchFamily="34" charset="0"/>
                <a:cs typeface="Arial" pitchFamily="34" charset="0"/>
              </a:rPr>
              <a:t>Empathising-systemising </a:t>
            </a:r>
            <a:r>
              <a:rPr lang="en-GB" sz="2000" dirty="0">
                <a:latin typeface="Arial" pitchFamily="34" charset="0"/>
                <a:cs typeface="Arial" pitchFamily="34" charset="0"/>
              </a:rPr>
              <a:t>theory (Baron-Cohen, 2008) and </a:t>
            </a:r>
            <a:r>
              <a:rPr lang="en-GB" sz="2000" dirty="0" err="1">
                <a:latin typeface="Arial" pitchFamily="34" charset="0"/>
                <a:cs typeface="Arial" pitchFamily="34" charset="0"/>
              </a:rPr>
              <a:t>monotropism</a:t>
            </a:r>
            <a:r>
              <a:rPr lang="en-GB" sz="2000" dirty="0">
                <a:latin typeface="Arial" pitchFamily="34" charset="0"/>
                <a:cs typeface="Arial" pitchFamily="34" charset="0"/>
              </a:rPr>
              <a:t> theory (Murray, Lesser and Lawson, 2005).  </a:t>
            </a:r>
          </a:p>
          <a:p>
            <a:r>
              <a:rPr lang="en-GB" sz="2000" dirty="0" smtClean="0">
                <a:latin typeface="Arial" pitchFamily="34" charset="0"/>
                <a:cs typeface="Arial" pitchFamily="34" charset="0"/>
              </a:rPr>
              <a:t>A </a:t>
            </a:r>
            <a:r>
              <a:rPr lang="en-GB" sz="2000" dirty="0">
                <a:latin typeface="Arial" pitchFamily="34" charset="0"/>
                <a:cs typeface="Arial" pitchFamily="34" charset="0"/>
              </a:rPr>
              <a:t>central core ‘deficit’ or ‘difference’ is postulated by </a:t>
            </a:r>
            <a:r>
              <a:rPr lang="en-GB" sz="2000" dirty="0" smtClean="0">
                <a:latin typeface="Arial" pitchFamily="34" charset="0"/>
                <a:cs typeface="Arial" pitchFamily="34" charset="0"/>
              </a:rPr>
              <a:t>each.</a:t>
            </a:r>
            <a:endParaRPr lang="en-GB" sz="2000" dirty="0">
              <a:latin typeface="Arial" pitchFamily="34" charset="0"/>
              <a:cs typeface="Arial" pitchFamily="34" charset="0"/>
            </a:endParaRPr>
          </a:p>
          <a:p>
            <a:r>
              <a:rPr lang="en-GB" sz="2000" dirty="0" smtClean="0">
                <a:latin typeface="Arial" pitchFamily="34" charset="0"/>
                <a:cs typeface="Arial" pitchFamily="34" charset="0"/>
              </a:rPr>
              <a:t>How </a:t>
            </a:r>
            <a:r>
              <a:rPr lang="en-GB" sz="2000" dirty="0">
                <a:latin typeface="Arial" pitchFamily="34" charset="0"/>
                <a:cs typeface="Arial" pitchFamily="34" charset="0"/>
              </a:rPr>
              <a:t>accurate are they when viewed by an ‘insider’ who has been so diagnosed</a:t>
            </a:r>
            <a:r>
              <a:rPr lang="en-GB" sz="2000" dirty="0" smtClean="0">
                <a:latin typeface="Arial" pitchFamily="34" charset="0"/>
                <a:cs typeface="Arial" pitchFamily="34" charset="0"/>
              </a:rPr>
              <a:t>?</a:t>
            </a:r>
          </a:p>
          <a:p>
            <a:r>
              <a:rPr lang="en-GB" sz="2000" dirty="0" smtClean="0">
                <a:latin typeface="Arial" pitchFamily="34" charset="0"/>
                <a:cs typeface="Arial" pitchFamily="34" charset="0"/>
              </a:rPr>
              <a:t>The inconsistencies of these models need to be critiqued in order to subvert the dominance they enjoy in defining what it is to be autistic.</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The legacy of psychological theories (2)</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An often reported autistic ‘difference’ is that of sensitivity to sensory stimuli (Rodgers et al. 2003).  Yet, as this characteristic was not initially observable in outward behaviour, coupled with its lack of specificity to those diagnosed as autistic, it has acquired little attention until fairly recently.</a:t>
            </a:r>
          </a:p>
          <a:p>
            <a:r>
              <a:rPr lang="en-GB" sz="2000" dirty="0" smtClean="0">
                <a:latin typeface="Arial" pitchFamily="34" charset="0"/>
                <a:cs typeface="Arial" pitchFamily="34" charset="0"/>
              </a:rPr>
              <a:t>A major criticism of these models, is that they are formed (with the exception of </a:t>
            </a:r>
            <a:r>
              <a:rPr lang="en-GB" sz="2000" dirty="0" err="1" smtClean="0">
                <a:latin typeface="Arial" pitchFamily="34" charset="0"/>
                <a:cs typeface="Arial" pitchFamily="34" charset="0"/>
              </a:rPr>
              <a:t>monotropism</a:t>
            </a:r>
            <a:r>
              <a:rPr lang="en-GB" sz="2000" dirty="0" smtClean="0">
                <a:latin typeface="Arial" pitchFamily="34" charset="0"/>
                <a:cs typeface="Arial" pitchFamily="34" charset="0"/>
              </a:rPr>
              <a:t> theory) from a perspective of a cognitive paradigm overly restricted by its total adherence to scientific positivistic method.</a:t>
            </a:r>
          </a:p>
          <a:p>
            <a:r>
              <a:rPr lang="en-GB" sz="2000" dirty="0" smtClean="0">
                <a:latin typeface="Arial" pitchFamily="34" charset="0"/>
                <a:cs typeface="Arial" pitchFamily="34" charset="0"/>
              </a:rPr>
              <a:t>Dawson et al. (2008) and Lawson (2010) – critical of the normative view of development and the ‘disordered other’.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The legacy of psychological theories </a:t>
            </a:r>
            <a:r>
              <a:rPr lang="en-GB" sz="3200" dirty="0" smtClean="0">
                <a:solidFill>
                  <a:srgbClr val="800000"/>
                </a:solidFill>
                <a:latin typeface="Arial" pitchFamily="34" charset="0"/>
                <a:cs typeface="Arial" pitchFamily="34" charset="0"/>
              </a:rPr>
              <a:t>(3)</a:t>
            </a:r>
            <a:endParaRPr lang="en-GB" sz="32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‘An explicit disavowal of the psychoanalytic formulation of autism as rooted in the mother-child relationship motivated the project of defining autism strictly as an organic disorder.’ (</a:t>
            </a:r>
            <a:r>
              <a:rPr lang="en-GB" sz="2000" dirty="0" err="1" smtClean="0">
                <a:latin typeface="Arial" pitchFamily="34" charset="0"/>
                <a:cs typeface="Arial" pitchFamily="34" charset="0"/>
              </a:rPr>
              <a:t>Nadesan</a:t>
            </a:r>
            <a:r>
              <a:rPr lang="en-GB" sz="2000" dirty="0" smtClean="0">
                <a:latin typeface="Arial" pitchFamily="34" charset="0"/>
                <a:cs typeface="Arial" pitchFamily="34" charset="0"/>
              </a:rPr>
              <a:t>, 2005: 148).</a:t>
            </a:r>
          </a:p>
          <a:p>
            <a:r>
              <a:rPr lang="en-GB" sz="2000" dirty="0" smtClean="0">
                <a:latin typeface="Arial" pitchFamily="34" charset="0"/>
                <a:cs typeface="Arial" pitchFamily="34" charset="0"/>
              </a:rPr>
              <a:t>The victory spared the mother, yet lay the blame at the autistic person themselves.</a:t>
            </a:r>
          </a:p>
          <a:p>
            <a:endParaRPr lang="en-GB"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Psychological theories and ownership</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smtClean="0">
                <a:latin typeface="Arial" pitchFamily="34" charset="0"/>
                <a:cs typeface="Arial" pitchFamily="34" charset="0"/>
              </a:rPr>
              <a:t>These psychological accounts actively socially construct what it is to be ‘autistic’.</a:t>
            </a:r>
          </a:p>
          <a:p>
            <a:r>
              <a:rPr lang="en-GB" sz="2000" dirty="0" smtClean="0">
                <a:latin typeface="Arial" pitchFamily="34" charset="0"/>
                <a:cs typeface="Arial" pitchFamily="34" charset="0"/>
              </a:rPr>
              <a:t>This has a massive impact on the social lives of autistic people, in terms of how they are regarded by both professionals and the general public (in a diluted and distorted form).</a:t>
            </a:r>
          </a:p>
          <a:p>
            <a:r>
              <a:rPr lang="en-GB" sz="2000" dirty="0" smtClean="0">
                <a:latin typeface="Arial" pitchFamily="34" charset="0"/>
                <a:cs typeface="Arial" pitchFamily="34" charset="0"/>
              </a:rPr>
              <a:t>A lack of ‘theory of mind’ has often been cited as an essential difference between humans and other animals, potentially constructing the autistic person as somewhat ‘less than human’ (Lawson, 2010).</a:t>
            </a:r>
          </a:p>
          <a:p>
            <a:r>
              <a:rPr lang="en-GB" sz="2000" dirty="0" smtClean="0">
                <a:latin typeface="Arial" pitchFamily="34" charset="0"/>
                <a:cs typeface="Arial" pitchFamily="34" charset="0"/>
              </a:rPr>
              <a:t>Increasing danger from theories that suggest a ‘lack of empathy’ can be linked to violence and criminality (Baron-Cohen, 2011</a:t>
            </a:r>
            <a:r>
              <a:rPr lang="en-GB" sz="2000" dirty="0" smtClean="0">
                <a:latin typeface="Arial" pitchFamily="34" charset="0"/>
                <a:cs typeface="Arial" pitchFamily="34" charset="0"/>
              </a:rPr>
              <a:t>).</a:t>
            </a:r>
          </a:p>
          <a:p>
            <a:r>
              <a:rPr lang="en-GB" sz="2000" dirty="0" smtClean="0">
                <a:latin typeface="Arial" pitchFamily="34" charset="0"/>
                <a:cs typeface="Arial" pitchFamily="34" charset="0"/>
              </a:rPr>
              <a:t>The dominant psychological models have reduced the power of autistic people to speak for themselves, and thus ‘owning’ their own self-determination</a:t>
            </a:r>
            <a:r>
              <a:rPr lang="en-GB" sz="2000" dirty="0" smtClean="0">
                <a:latin typeface="Arial" pitchFamily="34" charset="0"/>
                <a:cs typeface="Arial" pitchFamily="34" charset="0"/>
              </a:rPr>
              <a:t>.</a:t>
            </a:r>
            <a:endParaRPr lang="en-GB"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Concluding remarks</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smtClean="0">
                <a:latin typeface="Arial" pitchFamily="34" charset="0"/>
                <a:cs typeface="Arial" pitchFamily="34" charset="0"/>
              </a:rPr>
              <a:t>The </a:t>
            </a:r>
            <a:r>
              <a:rPr lang="en-GB" sz="2000" dirty="0" smtClean="0">
                <a:latin typeface="Arial" pitchFamily="34" charset="0"/>
                <a:cs typeface="Arial" pitchFamily="34" charset="0"/>
              </a:rPr>
              <a:t>theory of </a:t>
            </a:r>
            <a:r>
              <a:rPr lang="en-GB" sz="2000" dirty="0" err="1" smtClean="0">
                <a:latin typeface="Arial" pitchFamily="34" charset="0"/>
                <a:cs typeface="Arial" pitchFamily="34" charset="0"/>
              </a:rPr>
              <a:t>monotropism</a:t>
            </a:r>
            <a:r>
              <a:rPr lang="en-GB" sz="2000" dirty="0" smtClean="0">
                <a:latin typeface="Arial" pitchFamily="34" charset="0"/>
                <a:cs typeface="Arial" pitchFamily="34" charset="0"/>
              </a:rPr>
              <a:t> is a welcome departure from the theoretical dominance of positivism, yet is also not without its critics.</a:t>
            </a:r>
          </a:p>
          <a:p>
            <a:r>
              <a:rPr lang="en-GB" sz="2000" dirty="0" smtClean="0">
                <a:latin typeface="Arial" pitchFamily="34" charset="0"/>
                <a:cs typeface="Arial" pitchFamily="34" charset="0"/>
              </a:rPr>
              <a:t>Finally, whatever the biological cause of the ‘autistic difference’ may be in </a:t>
            </a:r>
            <a:r>
              <a:rPr lang="en-GB" sz="2000" dirty="0" err="1" smtClean="0">
                <a:latin typeface="Arial" pitchFamily="34" charset="0"/>
                <a:cs typeface="Arial" pitchFamily="34" charset="0"/>
              </a:rPr>
              <a:t>noumenal</a:t>
            </a:r>
            <a:r>
              <a:rPr lang="en-GB" sz="2000" dirty="0" smtClean="0">
                <a:latin typeface="Arial" pitchFamily="34" charset="0"/>
                <a:cs typeface="Arial" pitchFamily="34" charset="0"/>
              </a:rPr>
              <a:t> reality, the way in which autism is socially constructed and constituted through discourse, is an academic research area which has been woefully subsumed under the weight of cognitive and biomedical frames of reference.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amian.002.tif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3581400" y="5410200"/>
            <a:ext cx="4572000" cy="738664"/>
          </a:xfrm>
          <a:prstGeom prst="rect">
            <a:avLst/>
          </a:prstGeom>
        </p:spPr>
        <p:txBody>
          <a:bodyPr>
            <a:spAutoFit/>
          </a:bodyPr>
          <a:lstStyle/>
          <a:p>
            <a:pPr algn="r"/>
            <a:r>
              <a:rPr lang="en-GB" dirty="0" smtClean="0">
                <a:solidFill>
                  <a:srgbClr val="800000"/>
                </a:solidFill>
                <a:latin typeface="Arial" pitchFamily="34" charset="0"/>
                <a:cs typeface="Arial" pitchFamily="34" charset="0"/>
              </a:rPr>
              <a:t>Damian Milton </a:t>
            </a:r>
          </a:p>
          <a:p>
            <a:pPr algn="r"/>
            <a:r>
              <a:rPr lang="en-GB" sz="1200" dirty="0" smtClean="0">
                <a:solidFill>
                  <a:schemeClr val="bg1">
                    <a:lumMod val="50000"/>
                  </a:schemeClr>
                </a:solidFill>
                <a:latin typeface="Arial" pitchFamily="34" charset="0"/>
                <a:cs typeface="Arial" pitchFamily="34" charset="0"/>
              </a:rPr>
              <a:t>MA, </a:t>
            </a:r>
            <a:r>
              <a:rPr lang="en-GB" sz="1200" dirty="0" err="1" smtClean="0">
                <a:solidFill>
                  <a:schemeClr val="bg1">
                    <a:lumMod val="50000"/>
                  </a:schemeClr>
                </a:solidFill>
                <a:latin typeface="Arial" pitchFamily="34" charset="0"/>
                <a:cs typeface="Arial" pitchFamily="34" charset="0"/>
              </a:rPr>
              <a:t>PGCert</a:t>
            </a:r>
            <a:r>
              <a:rPr lang="en-GB" sz="1200" dirty="0" smtClean="0">
                <a:solidFill>
                  <a:schemeClr val="bg1">
                    <a:lumMod val="50000"/>
                  </a:schemeClr>
                </a:solidFill>
                <a:latin typeface="Arial" pitchFamily="34" charset="0"/>
                <a:cs typeface="Arial" pitchFamily="34" charset="0"/>
              </a:rPr>
              <a:t>, BA (</a:t>
            </a:r>
            <a:r>
              <a:rPr lang="en-GB" sz="1200" dirty="0" err="1" smtClean="0">
                <a:solidFill>
                  <a:schemeClr val="bg1">
                    <a:lumMod val="50000"/>
                  </a:schemeClr>
                </a:solidFill>
                <a:latin typeface="Arial" pitchFamily="34" charset="0"/>
                <a:cs typeface="Arial" pitchFamily="34" charset="0"/>
              </a:rPr>
              <a:t>Hons</a:t>
            </a:r>
            <a:r>
              <a:rPr lang="en-GB" sz="1200" dirty="0" smtClean="0">
                <a:solidFill>
                  <a:schemeClr val="bg1">
                    <a:lumMod val="50000"/>
                  </a:schemeClr>
                </a:solidFill>
                <a:latin typeface="Arial" pitchFamily="34" charset="0"/>
                <a:cs typeface="Arial" pitchFamily="34" charset="0"/>
              </a:rPr>
              <a:t>), Dip (</a:t>
            </a:r>
            <a:r>
              <a:rPr lang="en-GB" sz="1200" dirty="0" err="1" smtClean="0">
                <a:solidFill>
                  <a:schemeClr val="bg1">
                    <a:lumMod val="50000"/>
                  </a:schemeClr>
                </a:solidFill>
                <a:latin typeface="Arial" pitchFamily="34" charset="0"/>
                <a:cs typeface="Arial" pitchFamily="34" charset="0"/>
              </a:rPr>
              <a:t>conv</a:t>
            </a:r>
            <a:r>
              <a:rPr lang="en-GB" sz="1200" dirty="0" smtClean="0">
                <a:solidFill>
                  <a:schemeClr val="bg1">
                    <a:lumMod val="50000"/>
                  </a:schemeClr>
                </a:solidFill>
                <a:latin typeface="Arial" pitchFamily="34" charset="0"/>
                <a:cs typeface="Arial" pitchFamily="34" charset="0"/>
              </a:rPr>
              <a:t>), PGCE, </a:t>
            </a:r>
            <a:r>
              <a:rPr lang="en-GB" sz="1200" dirty="0" err="1" smtClean="0">
                <a:solidFill>
                  <a:schemeClr val="bg1">
                    <a:lumMod val="50000"/>
                  </a:schemeClr>
                </a:solidFill>
                <a:latin typeface="Arial" pitchFamily="34" charset="0"/>
                <a:cs typeface="Arial" pitchFamily="34" charset="0"/>
              </a:rPr>
              <a:t>Mifl</a:t>
            </a:r>
            <a:r>
              <a:rPr lang="en-GB" sz="1200" dirty="0" smtClean="0">
                <a:solidFill>
                  <a:schemeClr val="bg1">
                    <a:lumMod val="50000"/>
                  </a:schemeClr>
                </a:solidFill>
                <a:latin typeface="Arial" pitchFamily="34" charset="0"/>
                <a:cs typeface="Arial" pitchFamily="34" charset="0"/>
              </a:rPr>
              <a:t>, </a:t>
            </a:r>
            <a:r>
              <a:rPr lang="en-GB" sz="1200" dirty="0" err="1" smtClean="0">
                <a:solidFill>
                  <a:schemeClr val="bg1">
                    <a:lumMod val="50000"/>
                  </a:schemeClr>
                </a:solidFill>
                <a:latin typeface="Arial" pitchFamily="34" charset="0"/>
                <a:cs typeface="Arial" pitchFamily="34" charset="0"/>
              </a:rPr>
              <a:t>MBPsS</a:t>
            </a:r>
            <a:endParaRPr lang="en-GB" sz="1200" dirty="0" smtClean="0">
              <a:solidFill>
                <a:schemeClr val="bg1">
                  <a:lumMod val="50000"/>
                </a:schemeClr>
              </a:solidFill>
              <a:latin typeface="Arial" pitchFamily="34" charset="0"/>
              <a:cs typeface="Arial" pitchFamily="34" charset="0"/>
            </a:endParaRPr>
          </a:p>
          <a:p>
            <a:pPr algn="r"/>
            <a:r>
              <a:rPr lang="en-GB" sz="1200" dirty="0" smtClean="0">
                <a:solidFill>
                  <a:schemeClr val="bg1">
                    <a:lumMod val="50000"/>
                  </a:schemeClr>
                </a:solidFill>
                <a:latin typeface="Arial" pitchFamily="34" charset="0"/>
                <a:cs typeface="Arial" pitchFamily="34" charset="0"/>
              </a:rPr>
              <a:t>PhD Researcher, University of Birmingham</a:t>
            </a:r>
            <a:endParaRPr lang="en-GB" sz="1200" dirty="0">
              <a:solidFill>
                <a:schemeClr val="bg1">
                  <a:lumMod val="50000"/>
                </a:schemeClr>
              </a:solidFill>
              <a:latin typeface="Arial" pitchFamily="34" charset="0"/>
              <a:cs typeface="Arial" pitchFamily="34" charset="0"/>
            </a:endParaRPr>
          </a:p>
        </p:txBody>
      </p:sp>
      <p:sp>
        <p:nvSpPr>
          <p:cNvPr id="6" name="TextBox 5"/>
          <p:cNvSpPr txBox="1"/>
          <p:nvPr/>
        </p:nvSpPr>
        <p:spPr>
          <a:xfrm>
            <a:off x="4038600" y="1548824"/>
            <a:ext cx="2986715" cy="584775"/>
          </a:xfrm>
          <a:prstGeom prst="rect">
            <a:avLst/>
          </a:prstGeom>
          <a:noFill/>
        </p:spPr>
        <p:txBody>
          <a:bodyPr wrap="none" rtlCol="0">
            <a:spAutoFit/>
          </a:bodyPr>
          <a:lstStyle/>
          <a:p>
            <a:r>
              <a:rPr lang="en-US" sz="3200" dirty="0" smtClean="0">
                <a:solidFill>
                  <a:srgbClr val="800000"/>
                </a:solidFill>
                <a:latin typeface="Arial" pitchFamily="34" charset="0"/>
                <a:cs typeface="Arial" pitchFamily="34" charset="0"/>
              </a:rPr>
              <a:t>Any questions?</a:t>
            </a:r>
            <a:endParaRPr lang="en-US" sz="3200" dirty="0">
              <a:solidFill>
                <a:srgbClr val="8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References</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1800" dirty="0">
                <a:latin typeface="Arial" pitchFamily="34" charset="0"/>
                <a:cs typeface="Arial" pitchFamily="34" charset="0"/>
              </a:rPr>
              <a:t>American Psychiatric Association (1994) </a:t>
            </a:r>
            <a:r>
              <a:rPr lang="en-GB" sz="1800" i="1" dirty="0">
                <a:latin typeface="Arial" pitchFamily="34" charset="0"/>
                <a:cs typeface="Arial" pitchFamily="34" charset="0"/>
              </a:rPr>
              <a:t>Diagnostic and Statistical Manual of Mental Disorders, 4</a:t>
            </a:r>
            <a:r>
              <a:rPr lang="en-GB" sz="1800" i="1" baseline="30000" dirty="0">
                <a:latin typeface="Arial" pitchFamily="34" charset="0"/>
                <a:cs typeface="Arial" pitchFamily="34" charset="0"/>
              </a:rPr>
              <a:t>th</a:t>
            </a:r>
            <a:r>
              <a:rPr lang="en-GB" sz="1800" i="1" dirty="0">
                <a:latin typeface="Arial" pitchFamily="34" charset="0"/>
                <a:cs typeface="Arial" pitchFamily="34" charset="0"/>
              </a:rPr>
              <a:t> edition (DSM-IV).  </a:t>
            </a:r>
            <a:r>
              <a:rPr lang="en-GB" sz="1800" dirty="0">
                <a:latin typeface="Arial" pitchFamily="34" charset="0"/>
                <a:cs typeface="Arial" pitchFamily="34" charset="0"/>
              </a:rPr>
              <a:t>Washington: APA</a:t>
            </a:r>
            <a:r>
              <a:rPr lang="en-GB" sz="1800" dirty="0" smtClean="0">
                <a:latin typeface="Arial" pitchFamily="34" charset="0"/>
                <a:cs typeface="Arial" pitchFamily="34" charset="0"/>
              </a:rPr>
              <a:t>.</a:t>
            </a:r>
          </a:p>
          <a:p>
            <a:r>
              <a:rPr lang="en-GB" sz="1800" dirty="0" smtClean="0">
                <a:latin typeface="Arial" pitchFamily="34" charset="0"/>
                <a:cs typeface="Arial" pitchFamily="34" charset="0"/>
              </a:rPr>
              <a:t>Baron-Cohen</a:t>
            </a:r>
            <a:r>
              <a:rPr lang="en-GB" sz="1800" dirty="0">
                <a:latin typeface="Arial" pitchFamily="34" charset="0"/>
                <a:cs typeface="Arial" pitchFamily="34" charset="0"/>
              </a:rPr>
              <a:t>, S. (1992) ‘Out of sight or out of mind?  Another look at deception in autism.’  </a:t>
            </a:r>
            <a:r>
              <a:rPr lang="en-GB" sz="1800" i="1" dirty="0">
                <a:latin typeface="Arial" pitchFamily="34" charset="0"/>
                <a:cs typeface="Arial" pitchFamily="34" charset="0"/>
              </a:rPr>
              <a:t>Journal of Child Psychology and Psychiatry.  </a:t>
            </a:r>
            <a:r>
              <a:rPr lang="en-GB" sz="1800" dirty="0">
                <a:latin typeface="Arial" pitchFamily="34" charset="0"/>
                <a:cs typeface="Arial" pitchFamily="34" charset="0"/>
              </a:rPr>
              <a:t>Vol. 33, pp. 1141-1155.</a:t>
            </a:r>
          </a:p>
          <a:p>
            <a:r>
              <a:rPr lang="en-GB" sz="1800" dirty="0">
                <a:latin typeface="Arial" pitchFamily="34" charset="0"/>
                <a:cs typeface="Arial" pitchFamily="34" charset="0"/>
              </a:rPr>
              <a:t>Baron-Cohen, S. (2008) </a:t>
            </a:r>
            <a:r>
              <a:rPr lang="en-GB" sz="1800" i="1" dirty="0">
                <a:latin typeface="Arial" pitchFamily="34" charset="0"/>
                <a:cs typeface="Arial" pitchFamily="34" charset="0"/>
              </a:rPr>
              <a:t>Autism and </a:t>
            </a:r>
            <a:r>
              <a:rPr lang="en-GB" sz="1800" i="1" dirty="0" err="1">
                <a:latin typeface="Arial" pitchFamily="34" charset="0"/>
                <a:cs typeface="Arial" pitchFamily="34" charset="0"/>
              </a:rPr>
              <a:t>Asperger</a:t>
            </a:r>
            <a:r>
              <a:rPr lang="en-GB" sz="1800" i="1" dirty="0">
                <a:latin typeface="Arial" pitchFamily="34" charset="0"/>
                <a:cs typeface="Arial" pitchFamily="34" charset="0"/>
              </a:rPr>
              <a:t> Syndrome: the facts.  </a:t>
            </a:r>
            <a:r>
              <a:rPr lang="en-GB" sz="1800" dirty="0">
                <a:latin typeface="Arial" pitchFamily="34" charset="0"/>
                <a:cs typeface="Arial" pitchFamily="34" charset="0"/>
              </a:rPr>
              <a:t>Oxford: Oxford University Press</a:t>
            </a:r>
            <a:r>
              <a:rPr lang="en-GB" sz="1800" dirty="0" smtClean="0">
                <a:latin typeface="Arial" pitchFamily="34" charset="0"/>
                <a:cs typeface="Arial" pitchFamily="34" charset="0"/>
              </a:rPr>
              <a:t>.</a:t>
            </a:r>
          </a:p>
          <a:p>
            <a:r>
              <a:rPr lang="en-GB" sz="1800" dirty="0" smtClean="0">
                <a:latin typeface="Arial" pitchFamily="34" charset="0"/>
                <a:cs typeface="Arial" pitchFamily="34" charset="0"/>
              </a:rPr>
              <a:t>Baron-Cohen, S. (2011) </a:t>
            </a:r>
            <a:r>
              <a:rPr lang="en-GB" sz="1800" i="1" dirty="0" smtClean="0">
                <a:latin typeface="Arial" pitchFamily="34" charset="0"/>
                <a:cs typeface="Arial" pitchFamily="34" charset="0"/>
              </a:rPr>
              <a:t>Zero Degrees of Empathy: A New Theory of Human Cruelty.  </a:t>
            </a:r>
            <a:r>
              <a:rPr lang="en-GB" sz="1800" dirty="0" smtClean="0">
                <a:latin typeface="Arial" pitchFamily="34" charset="0"/>
                <a:cs typeface="Arial" pitchFamily="34" charset="0"/>
              </a:rPr>
              <a:t>London: Allen Lane.</a:t>
            </a:r>
            <a:endParaRPr lang="en-GB" sz="1800" dirty="0">
              <a:latin typeface="Arial" pitchFamily="34" charset="0"/>
              <a:cs typeface="Arial" pitchFamily="34" charset="0"/>
            </a:endParaRPr>
          </a:p>
          <a:p>
            <a:r>
              <a:rPr lang="en-GB" sz="1800" dirty="0">
                <a:latin typeface="Arial" pitchFamily="34" charset="0"/>
                <a:cs typeface="Arial" pitchFamily="34" charset="0"/>
              </a:rPr>
              <a:t>Baron-Cohen, S., Leslie, A. and Frith, U. (1985) ‘Does the Autistic Child Have a “Theory of Mind”?’  </a:t>
            </a:r>
            <a:r>
              <a:rPr lang="en-GB" sz="1800" i="1" dirty="0">
                <a:latin typeface="Arial" pitchFamily="34" charset="0"/>
                <a:cs typeface="Arial" pitchFamily="34" charset="0"/>
              </a:rPr>
              <a:t>Cognition.  </a:t>
            </a:r>
            <a:r>
              <a:rPr lang="en-GB" sz="1800" dirty="0">
                <a:latin typeface="Arial" pitchFamily="34" charset="0"/>
                <a:cs typeface="Arial" pitchFamily="34" charset="0"/>
              </a:rPr>
              <a:t>Vol. 21, pp. 37-46</a:t>
            </a:r>
            <a:r>
              <a:rPr lang="en-GB" sz="1800" dirty="0" smtClean="0">
                <a:latin typeface="Arial" pitchFamily="34" charset="0"/>
                <a:cs typeface="Arial" pitchFamily="34" charset="0"/>
              </a:rPr>
              <a:t>.</a:t>
            </a:r>
          </a:p>
          <a:p>
            <a:r>
              <a:rPr lang="en-GB" sz="1800" dirty="0" smtClean="0">
                <a:latin typeface="Arial" pitchFamily="34" charset="0"/>
                <a:cs typeface="Arial" pitchFamily="34" charset="0"/>
              </a:rPr>
              <a:t>Bowler, D. (1992) ‘”Theory of Mind” in </a:t>
            </a:r>
            <a:r>
              <a:rPr lang="en-GB" sz="1800" dirty="0" err="1" smtClean="0">
                <a:latin typeface="Arial" pitchFamily="34" charset="0"/>
                <a:cs typeface="Arial" pitchFamily="34" charset="0"/>
              </a:rPr>
              <a:t>Asperger’s</a:t>
            </a:r>
            <a:r>
              <a:rPr lang="en-GB" sz="1800" dirty="0" smtClean="0">
                <a:latin typeface="Arial" pitchFamily="34" charset="0"/>
                <a:cs typeface="Arial" pitchFamily="34" charset="0"/>
              </a:rPr>
              <a:t> syndrome.’  </a:t>
            </a:r>
            <a:r>
              <a:rPr lang="en-GB" sz="1800" i="1" dirty="0" smtClean="0">
                <a:latin typeface="Arial" pitchFamily="34" charset="0"/>
                <a:cs typeface="Arial" pitchFamily="34" charset="0"/>
              </a:rPr>
              <a:t>Journal of Child Psychology and Psychiatry.  </a:t>
            </a:r>
            <a:r>
              <a:rPr lang="en-GB" sz="1800" dirty="0" smtClean="0">
                <a:latin typeface="Arial" pitchFamily="34" charset="0"/>
                <a:cs typeface="Arial" pitchFamily="34" charset="0"/>
              </a:rPr>
              <a:t>Vol. 33, pp. 877-893.</a:t>
            </a:r>
          </a:p>
          <a:p>
            <a:r>
              <a:rPr lang="en-GB" sz="1800" dirty="0" smtClean="0">
                <a:latin typeface="Arial" pitchFamily="34" charset="0"/>
                <a:cs typeface="Arial" pitchFamily="34" charset="0"/>
              </a:rPr>
              <a:t>Butt, T. (2004) </a:t>
            </a:r>
            <a:r>
              <a:rPr lang="en-GB" sz="1800" i="1" dirty="0" smtClean="0">
                <a:latin typeface="Arial" pitchFamily="34" charset="0"/>
                <a:cs typeface="Arial" pitchFamily="34" charset="0"/>
              </a:rPr>
              <a:t>Understanding People.  </a:t>
            </a:r>
            <a:r>
              <a:rPr lang="en-GB" sz="1800" dirty="0" smtClean="0">
                <a:latin typeface="Arial" pitchFamily="34" charset="0"/>
                <a:cs typeface="Arial" pitchFamily="34" charset="0"/>
              </a:rPr>
              <a:t>Basingstoke: </a:t>
            </a:r>
            <a:r>
              <a:rPr lang="en-GB" sz="1800" dirty="0" err="1" smtClean="0">
                <a:latin typeface="Arial" pitchFamily="34" charset="0"/>
                <a:cs typeface="Arial" pitchFamily="34" charset="0"/>
              </a:rPr>
              <a:t>Palsgrave</a:t>
            </a:r>
            <a:r>
              <a:rPr lang="en-GB" sz="1800" dirty="0" smtClean="0">
                <a:latin typeface="Arial" pitchFamily="34" charset="0"/>
                <a:cs typeface="Arial" pitchFamily="34" charset="0"/>
              </a:rPr>
              <a:t>.</a:t>
            </a:r>
            <a:endParaRPr lang="en-GB" sz="1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References (2)</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1800" dirty="0" smtClean="0">
                <a:latin typeface="Arial" pitchFamily="34" charset="0"/>
                <a:cs typeface="Arial" pitchFamily="34" charset="0"/>
              </a:rPr>
              <a:t>Butt</a:t>
            </a:r>
            <a:r>
              <a:rPr lang="en-GB" sz="1800" dirty="0" smtClean="0">
                <a:latin typeface="Arial" pitchFamily="34" charset="0"/>
                <a:cs typeface="Arial" pitchFamily="34" charset="0"/>
              </a:rPr>
              <a:t>, T. (2007) Individual differences.  In D. </a:t>
            </a:r>
            <a:r>
              <a:rPr lang="en-GB" sz="1800" dirty="0" err="1" smtClean="0">
                <a:latin typeface="Arial" pitchFamily="34" charset="0"/>
                <a:cs typeface="Arial" pitchFamily="34" charset="0"/>
              </a:rPr>
              <a:t>Langbridge</a:t>
            </a:r>
            <a:r>
              <a:rPr lang="en-GB" sz="1800" dirty="0" smtClean="0">
                <a:latin typeface="Arial" pitchFamily="34" charset="0"/>
                <a:cs typeface="Arial" pitchFamily="34" charset="0"/>
              </a:rPr>
              <a:t> and S. Taylor (</a:t>
            </a:r>
            <a:r>
              <a:rPr lang="en-GB" sz="1800" dirty="0" err="1" smtClean="0">
                <a:latin typeface="Arial" pitchFamily="34" charset="0"/>
                <a:cs typeface="Arial" pitchFamily="34" charset="0"/>
              </a:rPr>
              <a:t>ed’s</a:t>
            </a:r>
            <a:r>
              <a:rPr lang="en-GB" sz="1800" dirty="0" smtClean="0">
                <a:latin typeface="Arial" pitchFamily="34" charset="0"/>
                <a:cs typeface="Arial" pitchFamily="34" charset="0"/>
              </a:rPr>
              <a:t>) </a:t>
            </a:r>
            <a:r>
              <a:rPr lang="en-GB" sz="1800" i="1" dirty="0" smtClean="0">
                <a:latin typeface="Arial" pitchFamily="34" charset="0"/>
                <a:cs typeface="Arial" pitchFamily="34" charset="0"/>
              </a:rPr>
              <a:t>Critical Readings in Social Psychology.</a:t>
            </a:r>
            <a:r>
              <a:rPr lang="en-GB" sz="1800" dirty="0" smtClean="0">
                <a:latin typeface="Arial" pitchFamily="34" charset="0"/>
                <a:cs typeface="Arial" pitchFamily="34" charset="0"/>
              </a:rPr>
              <a:t>  Milton Keynes: Open University.</a:t>
            </a:r>
          </a:p>
          <a:p>
            <a:r>
              <a:rPr lang="en-GB" sz="1800" dirty="0" smtClean="0">
                <a:latin typeface="Arial" pitchFamily="34" charset="0"/>
                <a:cs typeface="Arial" pitchFamily="34" charset="0"/>
              </a:rPr>
              <a:t>Dawson, M., </a:t>
            </a:r>
            <a:r>
              <a:rPr lang="en-GB" sz="1800" dirty="0" err="1" smtClean="0">
                <a:latin typeface="Arial" pitchFamily="34" charset="0"/>
                <a:cs typeface="Arial" pitchFamily="34" charset="0"/>
              </a:rPr>
              <a:t>Mottron</a:t>
            </a:r>
            <a:r>
              <a:rPr lang="en-GB" sz="1800" dirty="0" smtClean="0">
                <a:latin typeface="Arial" pitchFamily="34" charset="0"/>
                <a:cs typeface="Arial" pitchFamily="34" charset="0"/>
              </a:rPr>
              <a:t>, L., and </a:t>
            </a:r>
            <a:r>
              <a:rPr lang="en-GB" sz="1800" dirty="0" err="1" smtClean="0">
                <a:latin typeface="Arial" pitchFamily="34" charset="0"/>
                <a:cs typeface="Arial" pitchFamily="34" charset="0"/>
              </a:rPr>
              <a:t>Gernsbacher</a:t>
            </a:r>
            <a:r>
              <a:rPr lang="en-GB" sz="1800" dirty="0" smtClean="0">
                <a:latin typeface="Arial" pitchFamily="34" charset="0"/>
                <a:cs typeface="Arial" pitchFamily="34" charset="0"/>
              </a:rPr>
              <a:t>, M. (2008) ‘Learning in Autism’.  In J. H. Byrne and H. </a:t>
            </a:r>
            <a:r>
              <a:rPr lang="en-GB" sz="1800" dirty="0" err="1" smtClean="0">
                <a:latin typeface="Arial" pitchFamily="34" charset="0"/>
                <a:cs typeface="Arial" pitchFamily="34" charset="0"/>
              </a:rPr>
              <a:t>Roediger</a:t>
            </a:r>
            <a:r>
              <a:rPr lang="en-GB" sz="1800" dirty="0" smtClean="0">
                <a:latin typeface="Arial" pitchFamily="34" charset="0"/>
                <a:cs typeface="Arial" pitchFamily="34" charset="0"/>
              </a:rPr>
              <a:t> (</a:t>
            </a:r>
            <a:r>
              <a:rPr lang="en-GB" sz="1800" dirty="0" err="1" smtClean="0">
                <a:latin typeface="Arial" pitchFamily="34" charset="0"/>
                <a:cs typeface="Arial" pitchFamily="34" charset="0"/>
              </a:rPr>
              <a:t>ed’s</a:t>
            </a:r>
            <a:r>
              <a:rPr lang="en-GB" sz="1800" dirty="0" smtClean="0">
                <a:latin typeface="Arial" pitchFamily="34" charset="0"/>
                <a:cs typeface="Arial" pitchFamily="34" charset="0"/>
              </a:rPr>
              <a:t>) </a:t>
            </a:r>
            <a:r>
              <a:rPr lang="en-GB" sz="1800" i="1" dirty="0" smtClean="0">
                <a:latin typeface="Arial" pitchFamily="34" charset="0"/>
                <a:cs typeface="Arial" pitchFamily="34" charset="0"/>
              </a:rPr>
              <a:t>Learning and Memory: A Comprehensive Reference: Cognitive Psychology </a:t>
            </a:r>
            <a:r>
              <a:rPr lang="en-GB" sz="1800" dirty="0" smtClean="0">
                <a:latin typeface="Arial" pitchFamily="34" charset="0"/>
                <a:cs typeface="Arial" pitchFamily="34" charset="0"/>
              </a:rPr>
              <a:t>(pp. 759-772).  New York: Elsevier.</a:t>
            </a:r>
          </a:p>
          <a:p>
            <a:r>
              <a:rPr lang="en-GB" sz="1800" dirty="0" err="1" smtClean="0">
                <a:latin typeface="Arial" pitchFamily="34" charset="0"/>
                <a:cs typeface="Arial" pitchFamily="34" charset="0"/>
              </a:rPr>
              <a:t>DeGelder</a:t>
            </a:r>
            <a:r>
              <a:rPr lang="en-GB" sz="1800" dirty="0" smtClean="0">
                <a:latin typeface="Arial" pitchFamily="34" charset="0"/>
                <a:cs typeface="Arial" pitchFamily="34" charset="0"/>
              </a:rPr>
              <a:t>, B. (1987) ‘On not having a theory of mind.’  </a:t>
            </a:r>
            <a:r>
              <a:rPr lang="en-GB" sz="1800" i="1" dirty="0" smtClean="0">
                <a:latin typeface="Arial" pitchFamily="34" charset="0"/>
                <a:cs typeface="Arial" pitchFamily="34" charset="0"/>
              </a:rPr>
              <a:t>Cognition.  </a:t>
            </a:r>
            <a:r>
              <a:rPr lang="en-GB" sz="1800" dirty="0" smtClean="0">
                <a:latin typeface="Arial" pitchFamily="34" charset="0"/>
                <a:cs typeface="Arial" pitchFamily="34" charset="0"/>
              </a:rPr>
              <a:t>Vol. 27, pp. 285-290.</a:t>
            </a:r>
          </a:p>
          <a:p>
            <a:r>
              <a:rPr lang="en-GB" sz="1800" dirty="0" err="1" smtClean="0">
                <a:latin typeface="Arial" pitchFamily="34" charset="0"/>
                <a:cs typeface="Arial" pitchFamily="34" charset="0"/>
              </a:rPr>
              <a:t>Eisenmajer</a:t>
            </a:r>
            <a:r>
              <a:rPr lang="en-GB" sz="1800" dirty="0" smtClean="0">
                <a:latin typeface="Arial" pitchFamily="34" charset="0"/>
                <a:cs typeface="Arial" pitchFamily="34" charset="0"/>
              </a:rPr>
              <a:t>, R. and Prior, M. (1991) ‘Cognitive linguistic correlates of “theory of mind” ability in autistic children.’  </a:t>
            </a:r>
            <a:r>
              <a:rPr lang="en-GB" sz="1800" i="1" dirty="0" smtClean="0">
                <a:latin typeface="Arial" pitchFamily="34" charset="0"/>
                <a:cs typeface="Arial" pitchFamily="34" charset="0"/>
              </a:rPr>
              <a:t>British Journal of Developmental Psychology.  </a:t>
            </a:r>
            <a:r>
              <a:rPr lang="en-GB" sz="1800" dirty="0" smtClean="0">
                <a:latin typeface="Arial" pitchFamily="34" charset="0"/>
                <a:cs typeface="Arial" pitchFamily="34" charset="0"/>
              </a:rPr>
              <a:t>Vol. 9, pp. 351-364.</a:t>
            </a:r>
          </a:p>
          <a:p>
            <a:r>
              <a:rPr lang="en-GB" sz="1800" dirty="0" err="1" smtClean="0">
                <a:latin typeface="Arial" pitchFamily="34" charset="0"/>
                <a:cs typeface="Arial" pitchFamily="34" charset="0"/>
              </a:rPr>
              <a:t>Eysenck</a:t>
            </a:r>
            <a:r>
              <a:rPr lang="en-GB" sz="1800" dirty="0" smtClean="0">
                <a:latin typeface="Arial" pitchFamily="34" charset="0"/>
                <a:cs typeface="Arial" pitchFamily="34" charset="0"/>
              </a:rPr>
              <a:t>, H. and </a:t>
            </a:r>
            <a:r>
              <a:rPr lang="en-GB" sz="1800" dirty="0" err="1" smtClean="0">
                <a:latin typeface="Arial" pitchFamily="34" charset="0"/>
                <a:cs typeface="Arial" pitchFamily="34" charset="0"/>
              </a:rPr>
              <a:t>Rachman</a:t>
            </a:r>
            <a:r>
              <a:rPr lang="en-GB" sz="1800" dirty="0" smtClean="0">
                <a:latin typeface="Arial" pitchFamily="34" charset="0"/>
                <a:cs typeface="Arial" pitchFamily="34" charset="0"/>
              </a:rPr>
              <a:t>, S. (1965/2007) ‘Dimensions of Personality’.  In D. </a:t>
            </a:r>
            <a:r>
              <a:rPr lang="en-GB" sz="1800" dirty="0" err="1" smtClean="0">
                <a:latin typeface="Arial" pitchFamily="34" charset="0"/>
                <a:cs typeface="Arial" pitchFamily="34" charset="0"/>
              </a:rPr>
              <a:t>Langbridge</a:t>
            </a:r>
            <a:r>
              <a:rPr lang="en-GB" sz="1800" dirty="0" smtClean="0">
                <a:latin typeface="Arial" pitchFamily="34" charset="0"/>
                <a:cs typeface="Arial" pitchFamily="34" charset="0"/>
              </a:rPr>
              <a:t> and S. Taylor (</a:t>
            </a:r>
            <a:r>
              <a:rPr lang="en-GB" sz="1800" dirty="0" err="1" smtClean="0">
                <a:latin typeface="Arial" pitchFamily="34" charset="0"/>
                <a:cs typeface="Arial" pitchFamily="34" charset="0"/>
              </a:rPr>
              <a:t>ed’s</a:t>
            </a:r>
            <a:r>
              <a:rPr lang="en-GB" sz="1800" dirty="0" smtClean="0">
                <a:latin typeface="Arial" pitchFamily="34" charset="0"/>
                <a:cs typeface="Arial" pitchFamily="34" charset="0"/>
              </a:rPr>
              <a:t>) </a:t>
            </a:r>
            <a:r>
              <a:rPr lang="en-GB" sz="1800" i="1" dirty="0" smtClean="0">
                <a:latin typeface="Arial" pitchFamily="34" charset="0"/>
                <a:cs typeface="Arial" pitchFamily="34" charset="0"/>
              </a:rPr>
              <a:t>Critical Readings in Social Psychology.</a:t>
            </a:r>
            <a:r>
              <a:rPr lang="en-GB" sz="1800" dirty="0" smtClean="0">
                <a:latin typeface="Arial" pitchFamily="34" charset="0"/>
                <a:cs typeface="Arial" pitchFamily="34" charset="0"/>
              </a:rPr>
              <a:t>  Milton Keynes: Open University.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References (3)</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1800" dirty="0" smtClean="0">
                <a:latin typeface="Arial" pitchFamily="34" charset="0"/>
                <a:cs typeface="Arial" pitchFamily="34" charset="0"/>
              </a:rPr>
              <a:t>Frith, U. (1989) </a:t>
            </a:r>
            <a:r>
              <a:rPr lang="en-GB" sz="1800" i="1" dirty="0" smtClean="0">
                <a:latin typeface="Arial" pitchFamily="34" charset="0"/>
                <a:cs typeface="Arial" pitchFamily="34" charset="0"/>
              </a:rPr>
              <a:t>Autism: explaining the enigma.  </a:t>
            </a:r>
            <a:r>
              <a:rPr lang="en-GB" sz="1800" dirty="0" smtClean="0">
                <a:latin typeface="Arial" pitchFamily="34" charset="0"/>
                <a:cs typeface="Arial" pitchFamily="34" charset="0"/>
              </a:rPr>
              <a:t>Oxford: Blackwell.</a:t>
            </a:r>
          </a:p>
          <a:p>
            <a:r>
              <a:rPr lang="en-GB" sz="1800" dirty="0" smtClean="0">
                <a:latin typeface="Arial" pitchFamily="34" charset="0"/>
                <a:cs typeface="Arial" pitchFamily="34" charset="0"/>
              </a:rPr>
              <a:t>Frith, U., Morton, J., and Leslie, A. (1991) ‘The cognitive basis of a biological disorder: autism.’  </a:t>
            </a:r>
            <a:r>
              <a:rPr lang="en-GB" sz="1800" i="1" dirty="0" smtClean="0">
                <a:latin typeface="Arial" pitchFamily="34" charset="0"/>
                <a:cs typeface="Arial" pitchFamily="34" charset="0"/>
              </a:rPr>
              <a:t>Trends in Neuroscience.  </a:t>
            </a:r>
            <a:r>
              <a:rPr lang="en-GB" sz="1800" dirty="0" smtClean="0">
                <a:latin typeface="Arial" pitchFamily="34" charset="0"/>
                <a:cs typeface="Arial" pitchFamily="34" charset="0"/>
              </a:rPr>
              <a:t>Vol. 14, pp. 433-438.</a:t>
            </a:r>
          </a:p>
          <a:p>
            <a:r>
              <a:rPr lang="en-GB" sz="1800" dirty="0" err="1" smtClean="0">
                <a:latin typeface="Arial" pitchFamily="34" charset="0"/>
                <a:cs typeface="Arial" pitchFamily="34" charset="0"/>
              </a:rPr>
              <a:t>Garfinkel</a:t>
            </a:r>
            <a:r>
              <a:rPr lang="en-GB" sz="1800" dirty="0" smtClean="0">
                <a:latin typeface="Arial" pitchFamily="34" charset="0"/>
                <a:cs typeface="Arial" pitchFamily="34" charset="0"/>
              </a:rPr>
              <a:t>, H. (1967) </a:t>
            </a:r>
            <a:r>
              <a:rPr lang="en-GB" sz="1800" i="1" dirty="0" smtClean="0">
                <a:latin typeface="Arial" pitchFamily="34" charset="0"/>
                <a:cs typeface="Arial" pitchFamily="34" charset="0"/>
              </a:rPr>
              <a:t>Studies in </a:t>
            </a:r>
            <a:r>
              <a:rPr lang="en-GB" sz="1800" i="1" dirty="0" err="1" smtClean="0">
                <a:latin typeface="Arial" pitchFamily="34" charset="0"/>
                <a:cs typeface="Arial" pitchFamily="34" charset="0"/>
              </a:rPr>
              <a:t>Ethnomethodology</a:t>
            </a:r>
            <a:r>
              <a:rPr lang="en-GB" sz="1800" i="1" dirty="0" smtClean="0">
                <a:latin typeface="Arial" pitchFamily="34" charset="0"/>
                <a:cs typeface="Arial" pitchFamily="34" charset="0"/>
              </a:rPr>
              <a:t>.</a:t>
            </a:r>
            <a:r>
              <a:rPr lang="en-GB" sz="1800" dirty="0" smtClean="0">
                <a:latin typeface="Arial" pitchFamily="34" charset="0"/>
                <a:cs typeface="Arial" pitchFamily="34" charset="0"/>
              </a:rPr>
              <a:t>  New York: The Free Press.</a:t>
            </a:r>
          </a:p>
          <a:p>
            <a:r>
              <a:rPr lang="en-GB" sz="1800" dirty="0" smtClean="0">
                <a:latin typeface="Arial" pitchFamily="34" charset="0"/>
                <a:cs typeface="Arial" pitchFamily="34" charset="0"/>
              </a:rPr>
              <a:t>Grayson, A. (2006) ‘Autism and developmental psychology’.  In C. Wood, K. Littleton and K. </a:t>
            </a:r>
            <a:r>
              <a:rPr lang="en-GB" sz="1800" dirty="0" err="1" smtClean="0">
                <a:latin typeface="Arial" pitchFamily="34" charset="0"/>
                <a:cs typeface="Arial" pitchFamily="34" charset="0"/>
              </a:rPr>
              <a:t>Sheehy</a:t>
            </a:r>
            <a:r>
              <a:rPr lang="en-GB" sz="1800" dirty="0" smtClean="0">
                <a:latin typeface="Arial" pitchFamily="34" charset="0"/>
                <a:cs typeface="Arial" pitchFamily="34" charset="0"/>
              </a:rPr>
              <a:t> (Ed’s) </a:t>
            </a:r>
            <a:r>
              <a:rPr lang="en-GB" sz="1800" i="1" dirty="0" smtClean="0">
                <a:latin typeface="Arial" pitchFamily="34" charset="0"/>
                <a:cs typeface="Arial" pitchFamily="34" charset="0"/>
              </a:rPr>
              <a:t>Developmental Psychology in Action.  </a:t>
            </a:r>
            <a:r>
              <a:rPr lang="en-GB" sz="1800" dirty="0" smtClean="0">
                <a:latin typeface="Arial" pitchFamily="34" charset="0"/>
                <a:cs typeface="Arial" pitchFamily="34" charset="0"/>
              </a:rPr>
              <a:t>Milton Keynes: Open University Press, pp. 143-192.</a:t>
            </a:r>
          </a:p>
          <a:p>
            <a:r>
              <a:rPr lang="en-GB" sz="1800" dirty="0" err="1" smtClean="0">
                <a:latin typeface="Arial" pitchFamily="34" charset="0"/>
                <a:cs typeface="Arial" pitchFamily="34" charset="0"/>
              </a:rPr>
              <a:t>Happe</a:t>
            </a:r>
            <a:r>
              <a:rPr lang="en-GB" sz="1800" dirty="0" smtClean="0">
                <a:latin typeface="Arial" pitchFamily="34" charset="0"/>
                <a:cs typeface="Arial" pitchFamily="34" charset="0"/>
              </a:rPr>
              <a:t>, F. (1994a) </a:t>
            </a:r>
            <a:r>
              <a:rPr lang="en-GB" sz="1800" i="1" dirty="0" smtClean="0">
                <a:latin typeface="Arial" pitchFamily="34" charset="0"/>
                <a:cs typeface="Arial" pitchFamily="34" charset="0"/>
              </a:rPr>
              <a:t>Autism: an introduction to psychological theory.  </a:t>
            </a:r>
            <a:r>
              <a:rPr lang="en-GB" sz="1800" dirty="0" smtClean="0">
                <a:latin typeface="Arial" pitchFamily="34" charset="0"/>
                <a:cs typeface="Arial" pitchFamily="34" charset="0"/>
              </a:rPr>
              <a:t>London: UCL Press.</a:t>
            </a:r>
          </a:p>
          <a:p>
            <a:r>
              <a:rPr lang="en-GB" sz="1800" dirty="0" err="1" smtClean="0">
                <a:latin typeface="Arial" pitchFamily="34" charset="0"/>
                <a:cs typeface="Arial" pitchFamily="34" charset="0"/>
              </a:rPr>
              <a:t>Happe</a:t>
            </a:r>
            <a:r>
              <a:rPr lang="en-GB" sz="1800" dirty="0" smtClean="0">
                <a:latin typeface="Arial" pitchFamily="34" charset="0"/>
                <a:cs typeface="Arial" pitchFamily="34" charset="0"/>
              </a:rPr>
              <a:t> (1994b) ‘Annotation: psychological theories of autism: the ‘theory of mind’ account and rival theories.’  </a:t>
            </a:r>
            <a:r>
              <a:rPr lang="en-GB" sz="1800" i="1" dirty="0" smtClean="0">
                <a:latin typeface="Arial" pitchFamily="34" charset="0"/>
                <a:cs typeface="Arial" pitchFamily="34" charset="0"/>
              </a:rPr>
              <a:t>Journal of Child Psychology and Psychiatry.  </a:t>
            </a:r>
            <a:r>
              <a:rPr lang="en-GB" sz="1800" dirty="0" smtClean="0">
                <a:latin typeface="Arial" pitchFamily="34" charset="0"/>
                <a:cs typeface="Arial" pitchFamily="34" charset="0"/>
              </a:rPr>
              <a:t>Vol. 35, pp. 215-229.</a:t>
            </a:r>
          </a:p>
          <a:p>
            <a:r>
              <a:rPr lang="en-GB" sz="1800" dirty="0" smtClean="0">
                <a:latin typeface="Arial" pitchFamily="34" charset="0"/>
                <a:cs typeface="Arial" pitchFamily="34" charset="0"/>
              </a:rPr>
              <a:t>Hughes, C. and Russell, J. (1993) ‘Autistic children’s difficulty with disengagement from an object: its implications for theories of autism.’  </a:t>
            </a:r>
            <a:r>
              <a:rPr lang="en-GB" sz="1800" i="1" dirty="0" smtClean="0">
                <a:latin typeface="Arial" pitchFamily="34" charset="0"/>
                <a:cs typeface="Arial" pitchFamily="34" charset="0"/>
              </a:rPr>
              <a:t>Developmental Psychology.  </a:t>
            </a:r>
            <a:r>
              <a:rPr lang="en-GB" sz="1800" dirty="0" smtClean="0">
                <a:latin typeface="Arial" pitchFamily="34" charset="0"/>
                <a:cs typeface="Arial" pitchFamily="34" charset="0"/>
              </a:rPr>
              <a:t>Vol. 29, pp. 498-510.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References (4)</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1800" dirty="0" smtClean="0">
                <a:latin typeface="Arial" pitchFamily="34" charset="0"/>
                <a:cs typeface="Arial" pitchFamily="34" charset="0"/>
              </a:rPr>
              <a:t>Lawson, W. (2010) </a:t>
            </a:r>
            <a:r>
              <a:rPr lang="en-GB" sz="1800" i="1" dirty="0" smtClean="0">
                <a:latin typeface="Arial" pitchFamily="34" charset="0"/>
                <a:cs typeface="Arial" pitchFamily="34" charset="0"/>
              </a:rPr>
              <a:t>The Passionate Mind: how people with autism learn.  </a:t>
            </a:r>
            <a:r>
              <a:rPr lang="en-GB" sz="1800" dirty="0" smtClean="0">
                <a:latin typeface="Arial" pitchFamily="34" charset="0"/>
                <a:cs typeface="Arial" pitchFamily="34" charset="0"/>
              </a:rPr>
              <a:t>London: Jessica Kingsley.</a:t>
            </a:r>
          </a:p>
          <a:p>
            <a:r>
              <a:rPr lang="en-GB" sz="1800" dirty="0" smtClean="0">
                <a:latin typeface="Arial" pitchFamily="34" charset="0"/>
                <a:cs typeface="Arial" pitchFamily="34" charset="0"/>
              </a:rPr>
              <a:t>Leslie, A. and Frith, U. (1988) ‘Autistic children’s understanding of seeing, knowing and believing.’  </a:t>
            </a:r>
            <a:r>
              <a:rPr lang="en-GB" sz="1800" i="1" dirty="0" smtClean="0">
                <a:latin typeface="Arial" pitchFamily="34" charset="0"/>
                <a:cs typeface="Arial" pitchFamily="34" charset="0"/>
              </a:rPr>
              <a:t>British Journal of Developmental Psychology.  </a:t>
            </a:r>
            <a:r>
              <a:rPr lang="en-GB" sz="1800" dirty="0" smtClean="0">
                <a:latin typeface="Arial" pitchFamily="34" charset="0"/>
                <a:cs typeface="Arial" pitchFamily="34" charset="0"/>
              </a:rPr>
              <a:t>Vol. 6, pp. 315-324.</a:t>
            </a:r>
          </a:p>
          <a:p>
            <a:r>
              <a:rPr lang="en-GB" sz="1800" dirty="0" err="1" smtClean="0">
                <a:latin typeface="Arial" pitchFamily="34" charset="0"/>
                <a:cs typeface="Arial" pitchFamily="34" charset="0"/>
              </a:rPr>
              <a:t>McGeer</a:t>
            </a:r>
            <a:r>
              <a:rPr lang="en-GB" sz="1800" dirty="0" smtClean="0">
                <a:latin typeface="Arial" pitchFamily="34" charset="0"/>
                <a:cs typeface="Arial" pitchFamily="34" charset="0"/>
              </a:rPr>
              <a:t>, V. (2004) ‘Autistic Self-awareness’.  </a:t>
            </a:r>
            <a:r>
              <a:rPr lang="en-GB" sz="1800" i="1" dirty="0" smtClean="0">
                <a:latin typeface="Arial" pitchFamily="34" charset="0"/>
                <a:cs typeface="Arial" pitchFamily="34" charset="0"/>
              </a:rPr>
              <a:t>Philosophy, Psychiatry and Psychology.  </a:t>
            </a:r>
            <a:r>
              <a:rPr lang="en-GB" sz="1800" dirty="0" smtClean="0">
                <a:latin typeface="Arial" pitchFamily="34" charset="0"/>
                <a:cs typeface="Arial" pitchFamily="34" charset="0"/>
              </a:rPr>
              <a:t>Vol. 11, pp. 235-251.</a:t>
            </a:r>
          </a:p>
          <a:p>
            <a:r>
              <a:rPr lang="en-GB" sz="1800" dirty="0" err="1" smtClean="0">
                <a:latin typeface="Arial" pitchFamily="34" charset="0"/>
                <a:cs typeface="Arial" pitchFamily="34" charset="0"/>
              </a:rPr>
              <a:t>Mottron</a:t>
            </a:r>
            <a:r>
              <a:rPr lang="en-GB" sz="1800" dirty="0" smtClean="0">
                <a:latin typeface="Arial" pitchFamily="34" charset="0"/>
                <a:cs typeface="Arial" pitchFamily="34" charset="0"/>
              </a:rPr>
              <a:t>, L., </a:t>
            </a:r>
            <a:r>
              <a:rPr lang="en-GB" sz="1800" dirty="0" err="1" smtClean="0">
                <a:latin typeface="Arial" pitchFamily="34" charset="0"/>
                <a:cs typeface="Arial" pitchFamily="34" charset="0"/>
              </a:rPr>
              <a:t>Burack</a:t>
            </a:r>
            <a:r>
              <a:rPr lang="en-GB" sz="1800" dirty="0" smtClean="0">
                <a:latin typeface="Arial" pitchFamily="34" charset="0"/>
                <a:cs typeface="Arial" pitchFamily="34" charset="0"/>
              </a:rPr>
              <a:t>, J., </a:t>
            </a:r>
            <a:r>
              <a:rPr lang="en-GB" sz="1800" dirty="0" err="1" smtClean="0">
                <a:latin typeface="Arial" pitchFamily="34" charset="0"/>
                <a:cs typeface="Arial" pitchFamily="34" charset="0"/>
              </a:rPr>
              <a:t>Stauder</a:t>
            </a:r>
            <a:r>
              <a:rPr lang="en-GB" sz="1800" dirty="0" smtClean="0">
                <a:latin typeface="Arial" pitchFamily="34" charset="0"/>
                <a:cs typeface="Arial" pitchFamily="34" charset="0"/>
              </a:rPr>
              <a:t>, J. and </a:t>
            </a:r>
            <a:r>
              <a:rPr lang="en-GB" sz="1800" dirty="0" err="1" smtClean="0">
                <a:latin typeface="Arial" pitchFamily="34" charset="0"/>
                <a:cs typeface="Arial" pitchFamily="34" charset="0"/>
              </a:rPr>
              <a:t>Robaey</a:t>
            </a:r>
            <a:r>
              <a:rPr lang="en-GB" sz="1800" dirty="0" smtClean="0">
                <a:latin typeface="Arial" pitchFamily="34" charset="0"/>
                <a:cs typeface="Arial" pitchFamily="34" charset="0"/>
              </a:rPr>
              <a:t>, P. (1999) ‘Perceptual processing among high-functioning persons with autism.’  </a:t>
            </a:r>
            <a:r>
              <a:rPr lang="en-GB" sz="1800" i="1" dirty="0" smtClean="0">
                <a:latin typeface="Arial" pitchFamily="34" charset="0"/>
                <a:cs typeface="Arial" pitchFamily="34" charset="0"/>
              </a:rPr>
              <a:t>Journal of Child Psychology and Psychiatry.  </a:t>
            </a:r>
            <a:r>
              <a:rPr lang="en-GB" sz="1800" dirty="0" smtClean="0">
                <a:latin typeface="Arial" pitchFamily="34" charset="0"/>
                <a:cs typeface="Arial" pitchFamily="34" charset="0"/>
              </a:rPr>
              <a:t>Vol. 40(2), pp. 203-212. </a:t>
            </a:r>
          </a:p>
          <a:p>
            <a:r>
              <a:rPr lang="en-GB" sz="1800" dirty="0" smtClean="0">
                <a:latin typeface="Arial" pitchFamily="34" charset="0"/>
                <a:cs typeface="Arial" pitchFamily="34" charset="0"/>
              </a:rPr>
              <a:t>Murray, D., Lesser, M. and Lawson, W. (2005) ‘Attention, </a:t>
            </a:r>
            <a:r>
              <a:rPr lang="en-GB" sz="1800" dirty="0" err="1" smtClean="0">
                <a:latin typeface="Arial" pitchFamily="34" charset="0"/>
                <a:cs typeface="Arial" pitchFamily="34" charset="0"/>
              </a:rPr>
              <a:t>monotropism</a:t>
            </a:r>
            <a:r>
              <a:rPr lang="en-GB" sz="1800" dirty="0" smtClean="0">
                <a:latin typeface="Arial" pitchFamily="34" charset="0"/>
                <a:cs typeface="Arial" pitchFamily="34" charset="0"/>
              </a:rPr>
              <a:t> and the diagnostic criteria for autism.’  </a:t>
            </a:r>
            <a:r>
              <a:rPr lang="en-GB" sz="1800" i="1" dirty="0" smtClean="0">
                <a:latin typeface="Arial" pitchFamily="34" charset="0"/>
                <a:cs typeface="Arial" pitchFamily="34" charset="0"/>
              </a:rPr>
              <a:t>Autism.  </a:t>
            </a:r>
            <a:r>
              <a:rPr lang="en-GB" sz="1800" dirty="0" smtClean="0">
                <a:latin typeface="Arial" pitchFamily="34" charset="0"/>
                <a:cs typeface="Arial" pitchFamily="34" charset="0"/>
              </a:rPr>
              <a:t>Vol. 9(2), pp. 136-156.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References (5)</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1800" dirty="0" err="1" smtClean="0">
                <a:latin typeface="Arial" pitchFamily="34" charset="0"/>
                <a:cs typeface="Arial" pitchFamily="34" charset="0"/>
              </a:rPr>
              <a:t>Nadesan</a:t>
            </a:r>
            <a:r>
              <a:rPr lang="en-GB" sz="1800" dirty="0" smtClean="0">
                <a:latin typeface="Arial" pitchFamily="34" charset="0"/>
                <a:cs typeface="Arial" pitchFamily="34" charset="0"/>
              </a:rPr>
              <a:t>, M. (2005) </a:t>
            </a:r>
            <a:r>
              <a:rPr lang="en-GB" sz="1800" i="1" dirty="0" smtClean="0">
                <a:latin typeface="Arial" pitchFamily="34" charset="0"/>
                <a:cs typeface="Arial" pitchFamily="34" charset="0"/>
              </a:rPr>
              <a:t>Constructing Autism: Unravelling the ‘truth’ and understanding the social.</a:t>
            </a:r>
            <a:r>
              <a:rPr lang="en-GB" sz="1800" dirty="0" smtClean="0">
                <a:latin typeface="Arial" pitchFamily="34" charset="0"/>
                <a:cs typeface="Arial" pitchFamily="34" charset="0"/>
              </a:rPr>
              <a:t>  Abingdon: </a:t>
            </a:r>
            <a:r>
              <a:rPr lang="en-GB" sz="1800" dirty="0" err="1" smtClean="0">
                <a:latin typeface="Arial" pitchFamily="34" charset="0"/>
                <a:cs typeface="Arial" pitchFamily="34" charset="0"/>
              </a:rPr>
              <a:t>Routledge</a:t>
            </a:r>
            <a:r>
              <a:rPr lang="en-GB" sz="1800" dirty="0" smtClean="0">
                <a:latin typeface="Arial" pitchFamily="34" charset="0"/>
                <a:cs typeface="Arial" pitchFamily="34" charset="0"/>
              </a:rPr>
              <a:t>.</a:t>
            </a:r>
          </a:p>
          <a:p>
            <a:r>
              <a:rPr lang="en-GB" sz="1800" dirty="0" err="1" smtClean="0">
                <a:latin typeface="Arial" pitchFamily="34" charset="0"/>
                <a:cs typeface="Arial" pitchFamily="34" charset="0"/>
              </a:rPr>
              <a:t>Nazeer</a:t>
            </a:r>
            <a:r>
              <a:rPr lang="en-GB" sz="1800" dirty="0" smtClean="0">
                <a:latin typeface="Arial" pitchFamily="34" charset="0"/>
                <a:cs typeface="Arial" pitchFamily="34" charset="0"/>
              </a:rPr>
              <a:t>, K. (2006) </a:t>
            </a:r>
            <a:r>
              <a:rPr lang="en-GB" sz="1800" i="1" dirty="0" smtClean="0">
                <a:latin typeface="Arial" pitchFamily="34" charset="0"/>
                <a:cs typeface="Arial" pitchFamily="34" charset="0"/>
              </a:rPr>
              <a:t>Send in the Idiots: stories from the other side of autism.  </a:t>
            </a:r>
            <a:r>
              <a:rPr lang="en-GB" sz="1800" dirty="0" smtClean="0">
                <a:latin typeface="Arial" pitchFamily="34" charset="0"/>
                <a:cs typeface="Arial" pitchFamily="34" charset="0"/>
              </a:rPr>
              <a:t>London: Bloomsbury.</a:t>
            </a:r>
          </a:p>
          <a:p>
            <a:r>
              <a:rPr lang="en-GB" sz="1800" dirty="0" smtClean="0">
                <a:latin typeface="Arial" pitchFamily="34" charset="0"/>
                <a:cs typeface="Arial" pitchFamily="34" charset="0"/>
              </a:rPr>
              <a:t>Richards, G. (2002) </a:t>
            </a:r>
            <a:r>
              <a:rPr lang="en-GB" sz="1800" i="1" dirty="0" smtClean="0">
                <a:latin typeface="Arial" pitchFamily="34" charset="0"/>
                <a:cs typeface="Arial" pitchFamily="34" charset="0"/>
              </a:rPr>
              <a:t>Putting Psychology in its Place: A Critical Historical Overview (2</a:t>
            </a:r>
            <a:r>
              <a:rPr lang="en-GB" sz="1800" i="1" baseline="30000" dirty="0" smtClean="0">
                <a:latin typeface="Arial" pitchFamily="34" charset="0"/>
                <a:cs typeface="Arial" pitchFamily="34" charset="0"/>
              </a:rPr>
              <a:t>nd</a:t>
            </a:r>
            <a:r>
              <a:rPr lang="en-GB" sz="1800" i="1" dirty="0" smtClean="0">
                <a:latin typeface="Arial" pitchFamily="34" charset="0"/>
                <a:cs typeface="Arial" pitchFamily="34" charset="0"/>
              </a:rPr>
              <a:t> ed.).</a:t>
            </a:r>
            <a:r>
              <a:rPr lang="en-GB" sz="1800" dirty="0" smtClean="0">
                <a:latin typeface="Arial" pitchFamily="34" charset="0"/>
                <a:cs typeface="Arial" pitchFamily="34" charset="0"/>
              </a:rPr>
              <a:t>  Hove: </a:t>
            </a:r>
            <a:r>
              <a:rPr lang="en-GB" sz="1800" dirty="0" err="1" smtClean="0">
                <a:latin typeface="Arial" pitchFamily="34" charset="0"/>
                <a:cs typeface="Arial" pitchFamily="34" charset="0"/>
              </a:rPr>
              <a:t>Routledge</a:t>
            </a:r>
            <a:r>
              <a:rPr lang="en-GB" sz="1800" dirty="0" smtClean="0">
                <a:latin typeface="Arial" pitchFamily="34" charset="0"/>
                <a:cs typeface="Arial" pitchFamily="34" charset="0"/>
              </a:rPr>
              <a:t>.</a:t>
            </a:r>
          </a:p>
          <a:p>
            <a:r>
              <a:rPr lang="en-GB" sz="1800" dirty="0" smtClean="0">
                <a:latin typeface="Arial" pitchFamily="34" charset="0"/>
                <a:cs typeface="Arial" pitchFamily="34" charset="0"/>
              </a:rPr>
              <a:t>Rogers, S., Hepburn, S. and </a:t>
            </a:r>
            <a:r>
              <a:rPr lang="en-GB" sz="1800" dirty="0" err="1" smtClean="0">
                <a:latin typeface="Arial" pitchFamily="34" charset="0"/>
                <a:cs typeface="Arial" pitchFamily="34" charset="0"/>
              </a:rPr>
              <a:t>Wehner</a:t>
            </a:r>
            <a:r>
              <a:rPr lang="en-GB" sz="1800" dirty="0" smtClean="0">
                <a:latin typeface="Arial" pitchFamily="34" charset="0"/>
                <a:cs typeface="Arial" pitchFamily="34" charset="0"/>
              </a:rPr>
              <a:t>, E. (2003) ‘Parent reports of sensory symptoms in toddlers with autism and those with other developmental disorders.’  </a:t>
            </a:r>
            <a:r>
              <a:rPr lang="en-GB" sz="1800" i="1" dirty="0" smtClean="0">
                <a:latin typeface="Arial" pitchFamily="34" charset="0"/>
                <a:cs typeface="Arial" pitchFamily="34" charset="0"/>
              </a:rPr>
              <a:t>Journal of Autism and Developmental Disorders.  </a:t>
            </a:r>
            <a:r>
              <a:rPr lang="en-GB" sz="1800" dirty="0" smtClean="0">
                <a:latin typeface="Arial" pitchFamily="34" charset="0"/>
                <a:cs typeface="Arial" pitchFamily="34" charset="0"/>
              </a:rPr>
              <a:t>Vol. 33, pp. 631-642.</a:t>
            </a:r>
          </a:p>
          <a:p>
            <a:r>
              <a:rPr lang="en-GB" sz="1800" dirty="0" smtClean="0">
                <a:latin typeface="Arial" pitchFamily="34" charset="0"/>
                <a:cs typeface="Arial" pitchFamily="34" charset="0"/>
              </a:rPr>
              <a:t>Shah, A. and Frith, U. (1983) ‘An islet of ability in autistic children: a research note.  </a:t>
            </a:r>
            <a:r>
              <a:rPr lang="en-GB" sz="1800" i="1" dirty="0" smtClean="0">
                <a:latin typeface="Arial" pitchFamily="34" charset="0"/>
                <a:cs typeface="Arial" pitchFamily="34" charset="0"/>
              </a:rPr>
              <a:t>Journal of Child Psychology and Psychiatry.  </a:t>
            </a:r>
            <a:r>
              <a:rPr lang="en-GB" sz="1800" dirty="0" smtClean="0">
                <a:latin typeface="Arial" pitchFamily="34" charset="0"/>
                <a:cs typeface="Arial" pitchFamily="34" charset="0"/>
              </a:rPr>
              <a:t>Vol. 24, pp. 613-620.</a:t>
            </a:r>
          </a:p>
          <a:p>
            <a:r>
              <a:rPr lang="en-GB" sz="1800" dirty="0" smtClean="0">
                <a:latin typeface="Arial" pitchFamily="34" charset="0"/>
                <a:cs typeface="Arial" pitchFamily="34" charset="0"/>
              </a:rPr>
              <a:t>Shah, A. and Frith, U. (1993) ‘Why do autistic individuals show superior performance on the Block Design task?’  </a:t>
            </a:r>
            <a:r>
              <a:rPr lang="en-GB" sz="1800" i="1" dirty="0" smtClean="0">
                <a:latin typeface="Arial" pitchFamily="34" charset="0"/>
                <a:cs typeface="Arial" pitchFamily="34" charset="0"/>
              </a:rPr>
              <a:t>Journal of Child Psychology and Psychiatry.  </a:t>
            </a:r>
            <a:r>
              <a:rPr lang="en-GB" sz="1800" dirty="0" smtClean="0">
                <a:latin typeface="Arial" pitchFamily="34" charset="0"/>
                <a:cs typeface="Arial" pitchFamily="34" charset="0"/>
              </a:rPr>
              <a:t>Vol. 34, pp. 1351-1364.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Theory of mind deficit</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a:latin typeface="Arial" pitchFamily="34" charset="0"/>
                <a:cs typeface="Arial" pitchFamily="34" charset="0"/>
              </a:rPr>
              <a:t>The ability to empathise with others and imagine their thoughts and feelings, in order to comprehend and predict the behaviour of others (also called ‘mind-reading’ and ‘</a:t>
            </a:r>
            <a:r>
              <a:rPr lang="en-GB" sz="2000" dirty="0" err="1">
                <a:latin typeface="Arial" pitchFamily="34" charset="0"/>
                <a:cs typeface="Arial" pitchFamily="34" charset="0"/>
              </a:rPr>
              <a:t>mentalising</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a:p>
            <a:r>
              <a:rPr lang="en-GB" sz="2000" dirty="0">
                <a:latin typeface="Arial" pitchFamily="34" charset="0"/>
                <a:cs typeface="Arial" pitchFamily="34" charset="0"/>
              </a:rPr>
              <a:t>This was postulated as a key feature of autism due its distinctiveness, in terms of not being found with other syndromes.</a:t>
            </a:r>
          </a:p>
          <a:p>
            <a:r>
              <a:rPr lang="en-GB" sz="2000" dirty="0">
                <a:latin typeface="Arial" pitchFamily="34" charset="0"/>
                <a:cs typeface="Arial" pitchFamily="34" charset="0"/>
              </a:rPr>
              <a:t>Baron-Cohen et al. (1985) found that 80% of autistic children between the ages of 6-16 failed at false belief tasks.  </a:t>
            </a:r>
          </a:p>
          <a:p>
            <a:r>
              <a:rPr lang="en-GB" sz="2000" dirty="0">
                <a:latin typeface="Arial" pitchFamily="34" charset="0"/>
                <a:cs typeface="Arial" pitchFamily="34" charset="0"/>
              </a:rPr>
              <a:t>These findings were also repeated in subsequent studies using people rather than dolls like in the Sally-Ann test (Leslie and Frith, 1988</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References (6)</a:t>
            </a:r>
            <a:endParaRPr lang="en-GB" sz="3200" dirty="0"/>
          </a:p>
        </p:txBody>
      </p:sp>
      <p:sp>
        <p:nvSpPr>
          <p:cNvPr id="3" name="Content Placeholder 2"/>
          <p:cNvSpPr>
            <a:spLocks noGrp="1"/>
          </p:cNvSpPr>
          <p:nvPr>
            <p:ph idx="1"/>
          </p:nvPr>
        </p:nvSpPr>
        <p:spPr/>
        <p:txBody>
          <a:bodyPr>
            <a:normAutofit/>
          </a:bodyPr>
          <a:lstStyle/>
          <a:p>
            <a:r>
              <a:rPr lang="en-GB" sz="1800" dirty="0" err="1" smtClean="0">
                <a:latin typeface="Arial" pitchFamily="34" charset="0"/>
                <a:cs typeface="Arial" pitchFamily="34" charset="0"/>
              </a:rPr>
              <a:t>Sprong</a:t>
            </a:r>
            <a:r>
              <a:rPr lang="en-GB" sz="1800" dirty="0" smtClean="0">
                <a:latin typeface="Arial" pitchFamily="34" charset="0"/>
                <a:cs typeface="Arial" pitchFamily="34" charset="0"/>
              </a:rPr>
              <a:t>, M., </a:t>
            </a:r>
            <a:r>
              <a:rPr lang="en-GB" sz="1800" dirty="0" err="1" smtClean="0">
                <a:latin typeface="Arial" pitchFamily="34" charset="0"/>
                <a:cs typeface="Arial" pitchFamily="34" charset="0"/>
              </a:rPr>
              <a:t>Schothorst</a:t>
            </a:r>
            <a:r>
              <a:rPr lang="en-GB" sz="1800" dirty="0" smtClean="0">
                <a:latin typeface="Arial" pitchFamily="34" charset="0"/>
                <a:cs typeface="Arial" pitchFamily="34" charset="0"/>
              </a:rPr>
              <a:t>, P., </a:t>
            </a:r>
            <a:r>
              <a:rPr lang="en-GB" sz="1800" dirty="0" err="1" smtClean="0">
                <a:latin typeface="Arial" pitchFamily="34" charset="0"/>
                <a:cs typeface="Arial" pitchFamily="34" charset="0"/>
              </a:rPr>
              <a:t>Vos</a:t>
            </a:r>
            <a:r>
              <a:rPr lang="en-GB" sz="1800" dirty="0" smtClean="0">
                <a:latin typeface="Arial" pitchFamily="34" charset="0"/>
                <a:cs typeface="Arial" pitchFamily="34" charset="0"/>
              </a:rPr>
              <a:t>, E., </a:t>
            </a:r>
            <a:r>
              <a:rPr lang="en-GB" sz="1800" dirty="0" err="1" smtClean="0">
                <a:latin typeface="Arial" pitchFamily="34" charset="0"/>
                <a:cs typeface="Arial" pitchFamily="34" charset="0"/>
              </a:rPr>
              <a:t>Hox</a:t>
            </a:r>
            <a:r>
              <a:rPr lang="en-GB" sz="1800" dirty="0" smtClean="0">
                <a:latin typeface="Arial" pitchFamily="34" charset="0"/>
                <a:cs typeface="Arial" pitchFamily="34" charset="0"/>
              </a:rPr>
              <a:t>, J. and Van </a:t>
            </a:r>
            <a:r>
              <a:rPr lang="en-GB" sz="1800" dirty="0" err="1" smtClean="0">
                <a:latin typeface="Arial" pitchFamily="34" charset="0"/>
                <a:cs typeface="Arial" pitchFamily="34" charset="0"/>
              </a:rPr>
              <a:t>Engeland</a:t>
            </a:r>
            <a:r>
              <a:rPr lang="en-GB" sz="1800" dirty="0" smtClean="0">
                <a:latin typeface="Arial" pitchFamily="34" charset="0"/>
                <a:cs typeface="Arial" pitchFamily="34" charset="0"/>
              </a:rPr>
              <a:t>, H. (2007) ‘Theory of Mind in Schizophrenia: Meta-analysis’.  </a:t>
            </a:r>
            <a:r>
              <a:rPr lang="en-GB" sz="1800" i="1" dirty="0" smtClean="0">
                <a:latin typeface="Arial" pitchFamily="34" charset="0"/>
                <a:cs typeface="Arial" pitchFamily="34" charset="0"/>
              </a:rPr>
              <a:t>British Journal of Psychiatry.  </a:t>
            </a:r>
            <a:r>
              <a:rPr lang="en-GB" sz="1800" dirty="0" smtClean="0">
                <a:latin typeface="Arial" pitchFamily="34" charset="0"/>
                <a:cs typeface="Arial" pitchFamily="34" charset="0"/>
              </a:rPr>
              <a:t>Vol. 191, pp. 5-13.</a:t>
            </a:r>
          </a:p>
          <a:p>
            <a:r>
              <a:rPr lang="en-GB" sz="1800" dirty="0" err="1" smtClean="0">
                <a:latin typeface="Arial" pitchFamily="34" charset="0"/>
                <a:cs typeface="Arial" pitchFamily="34" charset="0"/>
              </a:rPr>
              <a:t>Timini</a:t>
            </a:r>
            <a:r>
              <a:rPr lang="en-GB" sz="1800" dirty="0" smtClean="0">
                <a:latin typeface="Arial" pitchFamily="34" charset="0"/>
                <a:cs typeface="Arial" pitchFamily="34" charset="0"/>
              </a:rPr>
              <a:t>, S., Gardner, N. and McCabe, B. (2011) </a:t>
            </a:r>
            <a:r>
              <a:rPr lang="en-GB" sz="1800" i="1" dirty="0" smtClean="0">
                <a:latin typeface="Arial" pitchFamily="34" charset="0"/>
                <a:cs typeface="Arial" pitchFamily="34" charset="0"/>
              </a:rPr>
              <a:t>The Myth of Autism.  </a:t>
            </a:r>
            <a:r>
              <a:rPr lang="en-GB" sz="1800" dirty="0" smtClean="0">
                <a:latin typeface="Arial" pitchFamily="34" charset="0"/>
                <a:cs typeface="Arial" pitchFamily="34" charset="0"/>
              </a:rPr>
              <a:t>Basingstoke: Palgrave.</a:t>
            </a:r>
          </a:p>
          <a:p>
            <a:r>
              <a:rPr lang="en-GB" sz="1800" dirty="0" smtClean="0">
                <a:latin typeface="Arial" pitchFamily="34" charset="0"/>
                <a:cs typeface="Arial" pitchFamily="34" charset="0"/>
              </a:rPr>
              <a:t>World Health Organisation (1992) </a:t>
            </a:r>
            <a:r>
              <a:rPr lang="en-GB" sz="1800" i="1" dirty="0" smtClean="0">
                <a:latin typeface="Arial" pitchFamily="34" charset="0"/>
                <a:cs typeface="Arial" pitchFamily="34" charset="0"/>
              </a:rPr>
              <a:t>The International Classification of Mental and Behavioural Disorders: Clinical Descriptions and Diagnostic Guidelines, 10</a:t>
            </a:r>
            <a:r>
              <a:rPr lang="en-GB" sz="1800" i="1" baseline="30000" dirty="0" smtClean="0">
                <a:latin typeface="Arial" pitchFamily="34" charset="0"/>
                <a:cs typeface="Arial" pitchFamily="34" charset="0"/>
              </a:rPr>
              <a:t>th</a:t>
            </a:r>
            <a:r>
              <a:rPr lang="en-GB" sz="1800" i="1" dirty="0" smtClean="0">
                <a:latin typeface="Arial" pitchFamily="34" charset="0"/>
                <a:cs typeface="Arial" pitchFamily="34" charset="0"/>
              </a:rPr>
              <a:t> edition (ICD-10).  </a:t>
            </a:r>
            <a:r>
              <a:rPr lang="en-GB" sz="1800" dirty="0" smtClean="0">
                <a:latin typeface="Arial" pitchFamily="34" charset="0"/>
                <a:cs typeface="Arial" pitchFamily="34" charset="0"/>
              </a:rPr>
              <a:t>Geneva: WHO.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err="1">
                <a:latin typeface="Arial" pitchFamily="34" charset="0"/>
                <a:cs typeface="Arial" pitchFamily="34" charset="0"/>
              </a:rPr>
              <a:t>Eisenmajer</a:t>
            </a:r>
            <a:r>
              <a:rPr lang="en-GB" sz="2000" dirty="0">
                <a:latin typeface="Arial" pitchFamily="34" charset="0"/>
                <a:cs typeface="Arial" pitchFamily="34" charset="0"/>
              </a:rPr>
              <a:t> and Prior (1991) suggested that task </a:t>
            </a:r>
            <a:r>
              <a:rPr lang="en-GB" sz="2000" dirty="0" smtClean="0">
                <a:latin typeface="Arial" pitchFamily="34" charset="0"/>
                <a:cs typeface="Arial" pitchFamily="34" charset="0"/>
              </a:rPr>
              <a:t>failure </a:t>
            </a:r>
            <a:r>
              <a:rPr lang="en-GB" sz="2000" dirty="0">
                <a:latin typeface="Arial" pitchFamily="34" charset="0"/>
                <a:cs typeface="Arial" pitchFamily="34" charset="0"/>
              </a:rPr>
              <a:t>could be due to </a:t>
            </a:r>
            <a:r>
              <a:rPr lang="en-GB" sz="2000" dirty="0" smtClean="0">
                <a:latin typeface="Arial" pitchFamily="34" charset="0"/>
                <a:cs typeface="Arial" pitchFamily="34" charset="0"/>
              </a:rPr>
              <a:t>difficulties </a:t>
            </a:r>
            <a:r>
              <a:rPr lang="en-GB" sz="2000" dirty="0">
                <a:latin typeface="Arial" pitchFamily="34" charset="0"/>
                <a:cs typeface="Arial" pitchFamily="34" charset="0"/>
              </a:rPr>
              <a:t>with language or memory.  </a:t>
            </a:r>
          </a:p>
          <a:p>
            <a:r>
              <a:rPr lang="en-GB" sz="2000" dirty="0" err="1">
                <a:latin typeface="Arial" pitchFamily="34" charset="0"/>
                <a:cs typeface="Arial" pitchFamily="34" charset="0"/>
              </a:rPr>
              <a:t>DeGelder</a:t>
            </a:r>
            <a:r>
              <a:rPr lang="en-GB" sz="2000" dirty="0">
                <a:latin typeface="Arial" pitchFamily="34" charset="0"/>
                <a:cs typeface="Arial" pitchFamily="34" charset="0"/>
              </a:rPr>
              <a:t> (1987) </a:t>
            </a:r>
            <a:r>
              <a:rPr lang="en-GB" sz="2000" dirty="0" smtClean="0">
                <a:latin typeface="Arial" pitchFamily="34" charset="0"/>
                <a:cs typeface="Arial" pitchFamily="34" charset="0"/>
              </a:rPr>
              <a:t>- </a:t>
            </a:r>
            <a:r>
              <a:rPr lang="en-GB" sz="2000" dirty="0" smtClean="0">
                <a:latin typeface="Arial" pitchFamily="34" charset="0"/>
                <a:cs typeface="Arial" pitchFamily="34" charset="0"/>
              </a:rPr>
              <a:t>failure </a:t>
            </a:r>
            <a:r>
              <a:rPr lang="en-GB" sz="2000" dirty="0">
                <a:latin typeface="Arial" pitchFamily="34" charset="0"/>
                <a:cs typeface="Arial" pitchFamily="34" charset="0"/>
              </a:rPr>
              <a:t>to complete such tasks could be due to a lack of motivation to deceive</a:t>
            </a:r>
            <a:r>
              <a:rPr lang="en-GB" sz="2000" dirty="0" smtClean="0">
                <a:latin typeface="Arial" pitchFamily="34" charset="0"/>
                <a:cs typeface="Arial" pitchFamily="34" charset="0"/>
              </a:rPr>
              <a:t>.</a:t>
            </a:r>
          </a:p>
          <a:p>
            <a:r>
              <a:rPr lang="en-GB" sz="2000" dirty="0" err="1" smtClean="0">
                <a:latin typeface="Arial" pitchFamily="34" charset="0"/>
                <a:cs typeface="Arial" pitchFamily="34" charset="0"/>
              </a:rPr>
              <a:t>Nazeer</a:t>
            </a:r>
            <a:r>
              <a:rPr lang="en-GB" sz="2000" dirty="0" smtClean="0">
                <a:latin typeface="Arial" pitchFamily="34" charset="0"/>
                <a:cs typeface="Arial" pitchFamily="34" charset="0"/>
              </a:rPr>
              <a:t> (2006) – failure may be due to test anxiety and second guessing </a:t>
            </a:r>
            <a:r>
              <a:rPr lang="en-GB" sz="2000" dirty="0" smtClean="0">
                <a:latin typeface="Arial" pitchFamily="34" charset="0"/>
                <a:cs typeface="Arial" pitchFamily="34" charset="0"/>
              </a:rPr>
              <a:t>examiners</a:t>
            </a:r>
            <a:r>
              <a:rPr lang="en-GB" sz="2000" dirty="0" smtClean="0">
                <a:latin typeface="Arial" pitchFamily="34" charset="0"/>
                <a:cs typeface="Arial" pitchFamily="34" charset="0"/>
              </a:rPr>
              <a:t>, having already given an ‘incorrect response’ to the initial part of the experiment.</a:t>
            </a:r>
            <a:endParaRPr lang="en-GB" sz="2000" dirty="0">
              <a:latin typeface="Arial" pitchFamily="34" charset="0"/>
              <a:cs typeface="Arial" pitchFamily="34" charset="0"/>
            </a:endParaRPr>
          </a:p>
          <a:p>
            <a:r>
              <a:rPr lang="en-GB" sz="2000" dirty="0">
                <a:latin typeface="Arial" pitchFamily="34" charset="0"/>
                <a:cs typeface="Arial" pitchFamily="34" charset="0"/>
              </a:rPr>
              <a:t>Rogers et al. (2003) </a:t>
            </a:r>
            <a:r>
              <a:rPr lang="en-GB" sz="2000" dirty="0" smtClean="0">
                <a:latin typeface="Arial" pitchFamily="34" charset="0"/>
                <a:cs typeface="Arial" pitchFamily="34" charset="0"/>
              </a:rPr>
              <a:t>– difference </a:t>
            </a:r>
            <a:r>
              <a:rPr lang="en-GB" sz="2000" dirty="0">
                <a:latin typeface="Arial" pitchFamily="34" charset="0"/>
                <a:cs typeface="Arial" pitchFamily="34" charset="0"/>
              </a:rPr>
              <a:t>between the ability to ascertain the feelings of others and the development of empathy once these feelings are known about.  </a:t>
            </a:r>
          </a:p>
          <a:p>
            <a:r>
              <a:rPr lang="en-GB" sz="2000" dirty="0" err="1" smtClean="0">
                <a:latin typeface="Arial" pitchFamily="34" charset="0"/>
                <a:cs typeface="Arial" pitchFamily="34" charset="0"/>
              </a:rPr>
              <a:t>Happe</a:t>
            </a:r>
            <a:r>
              <a:rPr lang="en-GB" sz="2000" dirty="0" smtClean="0">
                <a:latin typeface="Arial" pitchFamily="34" charset="0"/>
                <a:cs typeface="Arial" pitchFamily="34" charset="0"/>
              </a:rPr>
              <a:t> (1994a) - 20% of autistic children consistently pass theory of mind tests, questioning the universality of this ‘deficit’ and thus its role as a ‘core feature’.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 (2)</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r>
              <a:rPr lang="en-GB" sz="2000" dirty="0" smtClean="0">
                <a:latin typeface="Arial" pitchFamily="34" charset="0"/>
                <a:cs typeface="Arial" pitchFamily="34" charset="0"/>
              </a:rPr>
              <a:t>The theory does not give an explanatory account of other autistic behaviour patterns, such as an insistence on sameness or ‘</a:t>
            </a:r>
            <a:r>
              <a:rPr lang="en-GB" sz="2000" dirty="0" err="1" smtClean="0">
                <a:latin typeface="Arial" pitchFamily="34" charset="0"/>
                <a:cs typeface="Arial" pitchFamily="34" charset="0"/>
              </a:rPr>
              <a:t>stereotypies</a:t>
            </a:r>
            <a:r>
              <a:rPr lang="en-GB" sz="2000" dirty="0" smtClean="0">
                <a:latin typeface="Arial" pitchFamily="34" charset="0"/>
                <a:cs typeface="Arial" pitchFamily="34" charset="0"/>
              </a:rPr>
              <a:t>’.</a:t>
            </a:r>
          </a:p>
          <a:p>
            <a:r>
              <a:rPr lang="en-GB" sz="2000" dirty="0" err="1" smtClean="0">
                <a:latin typeface="Arial" pitchFamily="34" charset="0"/>
                <a:cs typeface="Arial" pitchFamily="34" charset="0"/>
              </a:rPr>
              <a:t>Nazeer</a:t>
            </a:r>
            <a:r>
              <a:rPr lang="en-GB" sz="2000" dirty="0" smtClean="0">
                <a:latin typeface="Arial" pitchFamily="34" charset="0"/>
                <a:cs typeface="Arial" pitchFamily="34" charset="0"/>
              </a:rPr>
              <a:t> (2006) – Everyone can make mistakes, something that is relied upon by actors, liars, spies and salespeople.</a:t>
            </a:r>
          </a:p>
          <a:p>
            <a:r>
              <a:rPr lang="en-GB" sz="2000" dirty="0" smtClean="0">
                <a:latin typeface="Arial" pitchFamily="34" charset="0"/>
                <a:cs typeface="Arial" pitchFamily="34" charset="0"/>
              </a:rPr>
              <a:t>Lawson (2010) – Theory of mind built up by different means, and through interests being developed.</a:t>
            </a:r>
          </a:p>
          <a:p>
            <a:r>
              <a:rPr lang="en-GB" sz="2000" dirty="0" smtClean="0">
                <a:latin typeface="Arial" pitchFamily="34" charset="0"/>
                <a:cs typeface="Arial" pitchFamily="34" charset="0"/>
              </a:rPr>
              <a:t>Difficulties with understanding self and other have also been cited regarding those who are deaf, blind, or those with a diagnosis of schizophrenia (Dahlgren et al., 2003 and Peterson et al., 2000, cited in Lawson, 2010; </a:t>
            </a:r>
            <a:r>
              <a:rPr lang="en-GB" sz="2000" dirty="0" err="1" smtClean="0">
                <a:latin typeface="Arial" pitchFamily="34" charset="0"/>
                <a:cs typeface="Arial" pitchFamily="34" charset="0"/>
              </a:rPr>
              <a:t>Sprong</a:t>
            </a:r>
            <a:r>
              <a:rPr lang="en-GB" sz="2000" dirty="0" smtClean="0">
                <a:latin typeface="Arial" pitchFamily="34" charset="0"/>
                <a:cs typeface="Arial" pitchFamily="34" charset="0"/>
              </a:rPr>
              <a:t> et al. 2007).</a:t>
            </a:r>
          </a:p>
          <a:p>
            <a:r>
              <a:rPr lang="en-GB" sz="2000" dirty="0" smtClean="0">
                <a:latin typeface="Arial" pitchFamily="34" charset="0"/>
                <a:cs typeface="Arial" pitchFamily="34" charset="0"/>
              </a:rPr>
              <a:t>For me, people are essentially unpredictable and full ‘empathy’ is a </a:t>
            </a:r>
            <a:r>
              <a:rPr lang="en-GB" sz="2000" dirty="0" smtClean="0">
                <a:latin typeface="Arial" pitchFamily="34" charset="0"/>
                <a:cs typeface="Arial" pitchFamily="34" charset="0"/>
              </a:rPr>
              <a:t>‘convenient’ </a:t>
            </a:r>
            <a:r>
              <a:rPr lang="en-GB" sz="2000" dirty="0" smtClean="0">
                <a:latin typeface="Arial" pitchFamily="34" charset="0"/>
                <a:cs typeface="Arial" pitchFamily="34" charset="0"/>
              </a:rPr>
              <a:t>illusion.</a:t>
            </a:r>
          </a:p>
          <a:p>
            <a:r>
              <a:rPr lang="en-GB" sz="2000" dirty="0" smtClean="0">
                <a:latin typeface="Arial" pitchFamily="34" charset="0"/>
                <a:cs typeface="Arial" pitchFamily="34" charset="0"/>
              </a:rPr>
              <a:t>Essentially, the theory of mind explanation of autism is neither able to show universality or causal precedence.</a:t>
            </a:r>
          </a:p>
          <a:p>
            <a:endParaRPr lang="en-GB"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err="1" smtClean="0">
                <a:solidFill>
                  <a:srgbClr val="800000"/>
                </a:solidFill>
                <a:latin typeface="Arial" pitchFamily="34" charset="0"/>
                <a:cs typeface="Arial" pitchFamily="34" charset="0"/>
              </a:rPr>
              <a:t>Ethnomethodology</a:t>
            </a:r>
            <a:r>
              <a:rPr lang="en-GB" sz="3200" dirty="0" smtClean="0">
                <a:solidFill>
                  <a:srgbClr val="800000"/>
                </a:solidFill>
                <a:latin typeface="Arial" pitchFamily="34" charset="0"/>
                <a:cs typeface="Arial" pitchFamily="34" charset="0"/>
              </a:rPr>
              <a:t> and autism</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GB" sz="2000" dirty="0" err="1">
                <a:latin typeface="Arial" pitchFamily="34" charset="0"/>
                <a:cs typeface="Arial" pitchFamily="34" charset="0"/>
              </a:rPr>
              <a:t>Garfinkel</a:t>
            </a:r>
            <a:r>
              <a:rPr lang="en-GB" sz="2000" dirty="0">
                <a:latin typeface="Arial" pitchFamily="34" charset="0"/>
                <a:cs typeface="Arial" pitchFamily="34" charset="0"/>
              </a:rPr>
              <a:t> (1967) </a:t>
            </a:r>
            <a:r>
              <a:rPr lang="en-GB" sz="2000" dirty="0" smtClean="0">
                <a:latin typeface="Arial" pitchFamily="34" charset="0"/>
                <a:cs typeface="Arial" pitchFamily="34" charset="0"/>
              </a:rPr>
              <a:t>- the </a:t>
            </a:r>
            <a:r>
              <a:rPr lang="en-GB" sz="2000" dirty="0">
                <a:latin typeface="Arial" pitchFamily="34" charset="0"/>
                <a:cs typeface="Arial" pitchFamily="34" charset="0"/>
              </a:rPr>
              <a:t>fragile nature of perceived social </a:t>
            </a:r>
            <a:r>
              <a:rPr lang="en-GB" sz="2000" dirty="0" smtClean="0">
                <a:latin typeface="Arial" pitchFamily="34" charset="0"/>
                <a:cs typeface="Arial" pitchFamily="34" charset="0"/>
              </a:rPr>
              <a:t>reality.</a:t>
            </a:r>
            <a:endParaRPr lang="en-GB" sz="2000" dirty="0">
              <a:latin typeface="Arial" pitchFamily="34" charset="0"/>
              <a:cs typeface="Arial" pitchFamily="34" charset="0"/>
            </a:endParaRPr>
          </a:p>
          <a:p>
            <a:r>
              <a:rPr lang="en-GB" sz="2000" dirty="0" smtClean="0">
                <a:latin typeface="Arial" pitchFamily="34" charset="0"/>
                <a:cs typeface="Arial" pitchFamily="34" charset="0"/>
              </a:rPr>
              <a:t>When </a:t>
            </a:r>
            <a:r>
              <a:rPr lang="en-GB" sz="2000" dirty="0">
                <a:latin typeface="Arial" pitchFamily="34" charset="0"/>
                <a:cs typeface="Arial" pitchFamily="34" charset="0"/>
              </a:rPr>
              <a:t>the ‘natural attitude’ (the belief that everything is how one thinks it is and others perceive things in much the same way) is ‘breached’, people are put under a state of stress and do everything in their power to repair the breach.</a:t>
            </a:r>
          </a:p>
          <a:p>
            <a:r>
              <a:rPr lang="en-GB" sz="2000" dirty="0" smtClean="0">
                <a:latin typeface="Arial" pitchFamily="34" charset="0"/>
                <a:cs typeface="Arial" pitchFamily="34" charset="0"/>
              </a:rPr>
              <a:t>Everyday </a:t>
            </a:r>
            <a:r>
              <a:rPr lang="en-GB" sz="2000" dirty="0">
                <a:latin typeface="Arial" pitchFamily="34" charset="0"/>
                <a:cs typeface="Arial" pitchFamily="34" charset="0"/>
              </a:rPr>
              <a:t>interaction involves the work of ‘skilled social actors’ - easily broken down if individuals do not share a common ‘ethno’ (or shared cultural understanding) of the methods of communicating these understandings.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The double-empathy problem</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smtClean="0">
                <a:latin typeface="Gill Sans"/>
                <a:cs typeface="Gill Sans"/>
              </a:rPr>
              <a:t>If autistic people are not socialised into the same shared ‘ethno’ as ‘</a:t>
            </a:r>
            <a:r>
              <a:rPr lang="en-GB" sz="2000" dirty="0" err="1" smtClean="0">
                <a:latin typeface="Gill Sans"/>
                <a:cs typeface="Gill Sans"/>
              </a:rPr>
              <a:t>neurotypical</a:t>
            </a:r>
            <a:r>
              <a:rPr lang="en-GB" sz="2000" dirty="0" smtClean="0">
                <a:latin typeface="Gill Sans"/>
                <a:cs typeface="Gill Sans"/>
              </a:rPr>
              <a:t>’ people - ‘breaches’ in understanding would happen all the time, leaving both in a state of confusion.</a:t>
            </a:r>
          </a:p>
          <a:p>
            <a:r>
              <a:rPr lang="en-GB" sz="2000" dirty="0" smtClean="0">
                <a:latin typeface="Gill Sans"/>
                <a:cs typeface="Gill Sans"/>
              </a:rPr>
              <a:t>There exists a ‘double-empathy’ problem, in the sense of both autistic and </a:t>
            </a:r>
            <a:r>
              <a:rPr lang="en-GB" sz="2000" dirty="0" err="1" smtClean="0">
                <a:latin typeface="Gill Sans"/>
                <a:cs typeface="Gill Sans"/>
              </a:rPr>
              <a:t>neurotypical</a:t>
            </a:r>
            <a:r>
              <a:rPr lang="en-GB" sz="2000" dirty="0" smtClean="0">
                <a:latin typeface="Gill Sans"/>
                <a:cs typeface="Gill Sans"/>
              </a:rPr>
              <a:t> people having a severe difficulty in understanding the ‘other’.</a:t>
            </a:r>
          </a:p>
          <a:p>
            <a:r>
              <a:rPr lang="en-GB" sz="2000" dirty="0" err="1" smtClean="0">
                <a:latin typeface="Gill Sans"/>
                <a:cs typeface="Gill Sans"/>
              </a:rPr>
              <a:t>McGeer</a:t>
            </a:r>
            <a:r>
              <a:rPr lang="en-GB" sz="2000" dirty="0" smtClean="0">
                <a:latin typeface="Gill Sans"/>
                <a:cs typeface="Gill Sans"/>
              </a:rPr>
              <a:t> (2004) – Theories based upon the notion of a ‘lack of empathy’ are based on a one-sided asymmetrical view of two people failing to understand one another.</a:t>
            </a:r>
          </a:p>
          <a:p>
            <a:r>
              <a:rPr lang="en-GB" sz="2000" dirty="0" smtClean="0">
                <a:latin typeface="Gill Sans"/>
                <a:cs typeface="Gill Sans"/>
              </a:rPr>
              <a:t>Lack of awareness of self and others shown to be untrue when looking at the personal accounts of those diagnosed.</a:t>
            </a:r>
            <a:endParaRPr lang="en-GB" sz="2000" dirty="0">
              <a:latin typeface="Gill Sans"/>
              <a:cs typeface="Gill San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Executive dysfunction</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smtClean="0">
                <a:latin typeface="Arial" pitchFamily="34" charset="0"/>
                <a:cs typeface="Arial" pitchFamily="34" charset="0"/>
              </a:rPr>
              <a:t>Disrupted </a:t>
            </a:r>
            <a:r>
              <a:rPr lang="en-GB" sz="2000" dirty="0">
                <a:latin typeface="Arial" pitchFamily="34" charset="0"/>
                <a:cs typeface="Arial" pitchFamily="34" charset="0"/>
              </a:rPr>
              <a:t>development of central executive </a:t>
            </a:r>
            <a:r>
              <a:rPr lang="en-GB" sz="2000" dirty="0" smtClean="0">
                <a:latin typeface="Arial" pitchFamily="34" charset="0"/>
                <a:cs typeface="Arial" pitchFamily="34" charset="0"/>
              </a:rPr>
              <a:t>processing.</a:t>
            </a:r>
            <a:endParaRPr lang="en-GB" sz="2000" dirty="0">
              <a:latin typeface="Arial" pitchFamily="34" charset="0"/>
              <a:cs typeface="Arial" pitchFamily="34" charset="0"/>
            </a:endParaRPr>
          </a:p>
          <a:p>
            <a:r>
              <a:rPr lang="en-GB" sz="2000" dirty="0">
                <a:latin typeface="Arial" pitchFamily="34" charset="0"/>
                <a:cs typeface="Arial" pitchFamily="34" charset="0"/>
              </a:rPr>
              <a:t>L</a:t>
            </a:r>
            <a:r>
              <a:rPr lang="en-GB" sz="2000" dirty="0" smtClean="0">
                <a:latin typeface="Arial" pitchFamily="34" charset="0"/>
                <a:cs typeface="Arial" pitchFamily="34" charset="0"/>
              </a:rPr>
              <a:t>inked </a:t>
            </a:r>
            <a:r>
              <a:rPr lang="en-GB" sz="2000" dirty="0">
                <a:latin typeface="Arial" pitchFamily="34" charset="0"/>
                <a:cs typeface="Arial" pitchFamily="34" charset="0"/>
              </a:rPr>
              <a:t>to the behavioural observations of ‘rigidity’ of thought.  </a:t>
            </a:r>
          </a:p>
          <a:p>
            <a:r>
              <a:rPr lang="en-GB" sz="2000" dirty="0">
                <a:latin typeface="Arial" pitchFamily="34" charset="0"/>
                <a:cs typeface="Arial" pitchFamily="34" charset="0"/>
              </a:rPr>
              <a:t>Executive dysfunction refers to the ability to maintain an appropriate problem-solving strategy in order to attain a future goal. </a:t>
            </a:r>
          </a:p>
          <a:p>
            <a:r>
              <a:rPr lang="en-GB" sz="2000" dirty="0" smtClean="0">
                <a:latin typeface="Arial" pitchFamily="34" charset="0"/>
                <a:cs typeface="Arial" pitchFamily="34" charset="0"/>
              </a:rPr>
              <a:t>Hughes </a:t>
            </a:r>
            <a:r>
              <a:rPr lang="en-GB" sz="2000" dirty="0">
                <a:latin typeface="Arial" pitchFamily="34" charset="0"/>
                <a:cs typeface="Arial" pitchFamily="34" charset="0"/>
              </a:rPr>
              <a:t>(2001</a:t>
            </a:r>
            <a:r>
              <a:rPr lang="en-GB" sz="2000" dirty="0" smtClean="0">
                <a:latin typeface="Arial" pitchFamily="34" charset="0"/>
                <a:cs typeface="Arial" pitchFamily="34" charset="0"/>
              </a:rPr>
              <a:t>), </a:t>
            </a:r>
            <a:r>
              <a:rPr lang="en-GB" sz="2000" dirty="0">
                <a:latin typeface="Arial" pitchFamily="34" charset="0"/>
                <a:cs typeface="Arial" pitchFamily="34" charset="0"/>
              </a:rPr>
              <a:t>disruption to the central executive would lead to difficulties in pretend play and maintaining joint attention with others.</a:t>
            </a:r>
          </a:p>
          <a:p>
            <a:endParaRPr lang="en-GB" dirty="0">
              <a:latin typeface="Gill Sans"/>
              <a:cs typeface="Gill San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800000"/>
                </a:solidFill>
                <a:latin typeface="Arial" pitchFamily="34" charset="0"/>
                <a:cs typeface="Arial" pitchFamily="34" charset="0"/>
              </a:rPr>
              <a:t>Critique</a:t>
            </a:r>
            <a:endParaRPr lang="en-GB" sz="3200" dirty="0">
              <a:solidFill>
                <a:srgbClr val="8000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GB" sz="2000" dirty="0" smtClean="0">
                <a:latin typeface="Arial" pitchFamily="34" charset="0"/>
                <a:cs typeface="Arial" pitchFamily="34" charset="0"/>
              </a:rPr>
              <a:t>Lawson (2010) suggests that difficulties with executive functioning is common amongst autistic people, yet not a causal factor.</a:t>
            </a:r>
          </a:p>
          <a:p>
            <a:r>
              <a:rPr lang="en-GB" sz="2000" dirty="0" smtClean="0">
                <a:latin typeface="Arial" pitchFamily="34" charset="0"/>
                <a:cs typeface="Arial" pitchFamily="34" charset="0"/>
              </a:rPr>
              <a:t>When interested and focused, autistic people can display similar executive functioning to </a:t>
            </a:r>
            <a:r>
              <a:rPr lang="en-GB" sz="2000" dirty="0" err="1" smtClean="0">
                <a:latin typeface="Arial" pitchFamily="34" charset="0"/>
                <a:cs typeface="Arial" pitchFamily="34" charset="0"/>
              </a:rPr>
              <a:t>neuro</a:t>
            </a:r>
            <a:r>
              <a:rPr lang="en-GB" sz="2000" dirty="0" smtClean="0">
                <a:latin typeface="Arial" pitchFamily="34" charset="0"/>
                <a:cs typeface="Arial" pitchFamily="34" charset="0"/>
              </a:rPr>
              <a:t>-typical people.</a:t>
            </a:r>
          </a:p>
          <a:p>
            <a:r>
              <a:rPr lang="en-GB" sz="2000" dirty="0" smtClean="0">
                <a:latin typeface="Arial" pitchFamily="34" charset="0"/>
                <a:cs typeface="Arial" pitchFamily="34" charset="0"/>
              </a:rPr>
              <a:t>Rather than utilising a standard ‘functionalist’ cognitive psychological view of executive processing, I would suggest there may be a difference within the way autistic executive processing operates, rather than an impairment or deficiency.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TotalTime>
  <Words>3550</Words>
  <Application>Microsoft Office PowerPoint</Application>
  <PresentationFormat>On-screen Show (4:3)</PresentationFormat>
  <Paragraphs>165</Paragraphs>
  <Slides>30</Slides>
  <Notes>10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Introduction</vt:lpstr>
      <vt:lpstr>Theory of mind deficit</vt:lpstr>
      <vt:lpstr>Critique</vt:lpstr>
      <vt:lpstr>Critique (2)</vt:lpstr>
      <vt:lpstr>Ethnomethodology and autism</vt:lpstr>
      <vt:lpstr>The double-empathy problem</vt:lpstr>
      <vt:lpstr>Executive dysfunction</vt:lpstr>
      <vt:lpstr>Critique</vt:lpstr>
      <vt:lpstr>Central coherence theory</vt:lpstr>
      <vt:lpstr>The Navon test</vt:lpstr>
      <vt:lpstr>Critique</vt:lpstr>
      <vt:lpstr>Empathising-systemising (E-S) theory</vt:lpstr>
      <vt:lpstr>Critique</vt:lpstr>
      <vt:lpstr>Critique (2)</vt:lpstr>
      <vt:lpstr>Monotropism</vt:lpstr>
      <vt:lpstr>Critique</vt:lpstr>
      <vt:lpstr>Criticisms raised by others on the spectrum</vt:lpstr>
      <vt:lpstr>The legacy of psychological theories</vt:lpstr>
      <vt:lpstr>The legacy of psychological theories (2)</vt:lpstr>
      <vt:lpstr>The legacy of psychological theories (3)</vt:lpstr>
      <vt:lpstr>Psychological theories and ownership</vt:lpstr>
      <vt:lpstr>Concluding remarks</vt:lpstr>
      <vt:lpstr>Slide 24</vt:lpstr>
      <vt:lpstr>References</vt:lpstr>
      <vt:lpstr>References (2)</vt:lpstr>
      <vt:lpstr>References (3)</vt:lpstr>
      <vt:lpstr>References (4)</vt:lpstr>
      <vt:lpstr>References (5)</vt:lpstr>
      <vt:lpstr>References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am I meant to be?  In search of a psychological account of autism, from the viewpoint of an ‘insider’.</dc:title>
  <dc:creator>Damian Milton</dc:creator>
  <cp:lastModifiedBy>Damian Milton</cp:lastModifiedBy>
  <cp:revision>94</cp:revision>
  <dcterms:created xsi:type="dcterms:W3CDTF">2011-01-04T09:51:19Z</dcterms:created>
  <dcterms:modified xsi:type="dcterms:W3CDTF">2011-08-03T08:56:29Z</dcterms:modified>
</cp:coreProperties>
</file>